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4" r:id="rId2"/>
    <p:sldId id="303" r:id="rId3"/>
    <p:sldId id="257" r:id="rId4"/>
    <p:sldId id="258" r:id="rId5"/>
    <p:sldId id="259" r:id="rId6"/>
    <p:sldId id="260" r:id="rId7"/>
    <p:sldId id="261" r:id="rId8"/>
    <p:sldId id="272" r:id="rId9"/>
    <p:sldId id="262" r:id="rId10"/>
    <p:sldId id="263" r:id="rId11"/>
    <p:sldId id="264" r:id="rId12"/>
    <p:sldId id="265" r:id="rId13"/>
    <p:sldId id="266" r:id="rId14"/>
    <p:sldId id="267" r:id="rId15"/>
    <p:sldId id="268" r:id="rId16"/>
    <p:sldId id="269" r:id="rId17"/>
    <p:sldId id="293" r:id="rId18"/>
    <p:sldId id="294" r:id="rId19"/>
    <p:sldId id="295" r:id="rId20"/>
    <p:sldId id="296" r:id="rId21"/>
    <p:sldId id="298" r:id="rId22"/>
    <p:sldId id="299" r:id="rId23"/>
    <p:sldId id="300" r:id="rId24"/>
    <p:sldId id="301" r:id="rId25"/>
    <p:sldId id="302"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73" r:id="rId45"/>
    <p:sldId id="27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5" d="100"/>
          <a:sy n="85" d="100"/>
        </p:scale>
        <p:origin x="74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0B123-6BF1-4AD6-AF93-D9426A2A1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49ECF5-BD7F-4E33-BCB5-C933A56401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22ECC9-B874-417D-8DB5-7EBB343E033D}"/>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5" name="Footer Placeholder 4">
            <a:extLst>
              <a:ext uri="{FF2B5EF4-FFF2-40B4-BE49-F238E27FC236}">
                <a16:creationId xmlns:a16="http://schemas.microsoft.com/office/drawing/2014/main" id="{04AC1419-D9B1-406C-9CF8-2D8DA1DD99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A8296C-70EE-4FCB-8ED2-91CB689567D6}"/>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79573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F0F1-FBD1-4494-850B-22EC24CEFA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4C923B-1E80-4F1B-AF73-78C20354B4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028045-BA4A-4D47-A11A-39B099ECF836}"/>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5" name="Footer Placeholder 4">
            <a:extLst>
              <a:ext uri="{FF2B5EF4-FFF2-40B4-BE49-F238E27FC236}">
                <a16:creationId xmlns:a16="http://schemas.microsoft.com/office/drawing/2014/main" id="{A498099D-B70D-4142-BD36-9A9042C1BC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2B3CA2-8F90-49E0-934A-9B4245EF685B}"/>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3440060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BE77C1-9958-4CB4-84FB-ACC230A675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868846-19EA-4F41-ADF4-D6175D3F7F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E3CDAC-C8A6-4F61-94FF-0588B9DBA9FC}"/>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5" name="Footer Placeholder 4">
            <a:extLst>
              <a:ext uri="{FF2B5EF4-FFF2-40B4-BE49-F238E27FC236}">
                <a16:creationId xmlns:a16="http://schemas.microsoft.com/office/drawing/2014/main" id="{B48F406D-4064-419D-8706-164516743E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06FCFF-9216-42D3-82A0-FC15043D8AA4}"/>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96411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0C99-B77E-4A80-858E-5969B5A7DB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12004A-1D46-4018-ADB9-5B3C8C20A9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C1A00F-4E24-4A0A-AF36-215E83609DFE}"/>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5" name="Footer Placeholder 4">
            <a:extLst>
              <a:ext uri="{FF2B5EF4-FFF2-40B4-BE49-F238E27FC236}">
                <a16:creationId xmlns:a16="http://schemas.microsoft.com/office/drawing/2014/main" id="{A8BBAE89-92D2-46AA-85CD-4044D0037B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77535B-1ABE-4A10-96D9-9811DD064B6A}"/>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4280915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B2DD-8637-429F-BA97-4573B6693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078150-C270-4ED2-8663-E32D83E8EC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342ACD-AE22-4171-AB4A-3BCF95E5CEB8}"/>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5" name="Footer Placeholder 4">
            <a:extLst>
              <a:ext uri="{FF2B5EF4-FFF2-40B4-BE49-F238E27FC236}">
                <a16:creationId xmlns:a16="http://schemas.microsoft.com/office/drawing/2014/main" id="{34CD4776-CB5A-4F57-AAEB-76F41F47C8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7E17A7-2E04-408D-A09E-BFCA5944B6EC}"/>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4235649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5ED6-A7E6-47CC-80DE-466A2E7B3D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2B1963-BA70-44F4-83B2-22A576DD74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926A99-38BB-4031-8627-17F87B3A6E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48C12E-84E5-48CB-B281-810B3210B903}"/>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6" name="Footer Placeholder 5">
            <a:extLst>
              <a:ext uri="{FF2B5EF4-FFF2-40B4-BE49-F238E27FC236}">
                <a16:creationId xmlns:a16="http://schemas.microsoft.com/office/drawing/2014/main" id="{BF141507-6D21-440E-B7D4-4FE66F77F6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E54870-AE0D-47C1-8164-E9462491CFB5}"/>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54347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FCF53-3BB5-4858-B5B2-7D57E11DEF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D448AC-64D7-427A-9571-C60D0694B8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851881-B451-4AA0-AF85-FB25C330B2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C77ECD-4C3D-4037-9532-D86D197715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10AD6B-37D1-4AF5-81C7-BFB1623900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3DCE9B-F62A-4C05-8AA8-A7688BBD5997}"/>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8" name="Footer Placeholder 7">
            <a:extLst>
              <a:ext uri="{FF2B5EF4-FFF2-40B4-BE49-F238E27FC236}">
                <a16:creationId xmlns:a16="http://schemas.microsoft.com/office/drawing/2014/main" id="{F8830AA6-EDBF-422A-B4A0-6010257852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5D168C0-612A-47B9-8770-5652FFEBE388}"/>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1536824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5C12-DD88-4A52-AF46-A85EA71F85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1C1737-954C-4A2E-9BF2-7C6A8C8F5E52}"/>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4" name="Footer Placeholder 3">
            <a:extLst>
              <a:ext uri="{FF2B5EF4-FFF2-40B4-BE49-F238E27FC236}">
                <a16:creationId xmlns:a16="http://schemas.microsoft.com/office/drawing/2014/main" id="{972AD499-9C12-4344-A6BA-FF9CB59E97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287946-2C2A-4F14-A58D-D9A2A1B52DB0}"/>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1156409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0479C-CA77-4926-8CE7-909AB967C2AD}"/>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3" name="Footer Placeholder 2">
            <a:extLst>
              <a:ext uri="{FF2B5EF4-FFF2-40B4-BE49-F238E27FC236}">
                <a16:creationId xmlns:a16="http://schemas.microsoft.com/office/drawing/2014/main" id="{9A2134C3-823E-43D9-9157-45E3BE42CF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6E9D3E2-5801-49A1-AF0F-0DBE6E1362C4}"/>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64516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0D85-15B0-403E-A646-A28CB05F47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EB1473-5DE4-4521-B28B-A1A10A57B1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831FD0-ED19-4B37-924D-57783D713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5E09E2-F844-4C1D-A928-9B88FDC8E453}"/>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6" name="Footer Placeholder 5">
            <a:extLst>
              <a:ext uri="{FF2B5EF4-FFF2-40B4-BE49-F238E27FC236}">
                <a16:creationId xmlns:a16="http://schemas.microsoft.com/office/drawing/2014/main" id="{5063DBFA-04EE-4E84-B0FC-0631BE52F1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A08595-BF40-4EAE-A28A-C47536965455}"/>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1390416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EE016-696B-4036-B29F-3F17A8E36B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261A63-46C4-4C8B-B9C9-4D6E4C4BD1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5FF01BD-9D5A-4B2C-9F4B-BB05E2885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7A3A99-945F-44AC-8E87-A56C53FCCA1D}"/>
              </a:ext>
            </a:extLst>
          </p:cNvPr>
          <p:cNvSpPr>
            <a:spLocks noGrp="1"/>
          </p:cNvSpPr>
          <p:nvPr>
            <p:ph type="dt" sz="half" idx="10"/>
          </p:nvPr>
        </p:nvSpPr>
        <p:spPr/>
        <p:txBody>
          <a:bodyPr/>
          <a:lstStyle/>
          <a:p>
            <a:fld id="{221EC21A-8C5D-4862-AF4B-6FFB6EA100E2}" type="datetimeFigureOut">
              <a:rPr lang="en-IN" smtClean="0"/>
              <a:t>21-08-2023</a:t>
            </a:fld>
            <a:endParaRPr lang="en-IN"/>
          </a:p>
        </p:txBody>
      </p:sp>
      <p:sp>
        <p:nvSpPr>
          <p:cNvPr id="6" name="Footer Placeholder 5">
            <a:extLst>
              <a:ext uri="{FF2B5EF4-FFF2-40B4-BE49-F238E27FC236}">
                <a16:creationId xmlns:a16="http://schemas.microsoft.com/office/drawing/2014/main" id="{A0E7DF7E-33BF-4F3D-9C3A-D80F47B501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A9FF39-8CBA-4236-B52C-5AAFF2EB7491}"/>
              </a:ext>
            </a:extLst>
          </p:cNvPr>
          <p:cNvSpPr>
            <a:spLocks noGrp="1"/>
          </p:cNvSpPr>
          <p:nvPr>
            <p:ph type="sldNum" sz="quarter" idx="12"/>
          </p:nvPr>
        </p:nvSpPr>
        <p:spPr/>
        <p:txBody>
          <a:bodyPr/>
          <a:lstStyle/>
          <a:p>
            <a:fld id="{D55FCADA-3B4B-44BE-97FA-EB4219563D37}" type="slidenum">
              <a:rPr lang="en-IN" smtClean="0"/>
              <a:t>‹#›</a:t>
            </a:fld>
            <a:endParaRPr lang="en-IN"/>
          </a:p>
        </p:txBody>
      </p:sp>
    </p:spTree>
    <p:extLst>
      <p:ext uri="{BB962C8B-B14F-4D97-AF65-F5344CB8AC3E}">
        <p14:creationId xmlns:p14="http://schemas.microsoft.com/office/powerpoint/2010/main" val="866645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B9D390-F771-4A24-9B75-D002068F93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772A4E-FD8E-4F67-BAE6-05702902A5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D4BA3A-D31C-49E8-8562-8A0B194663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1EC21A-8C5D-4862-AF4B-6FFB6EA100E2}" type="datetimeFigureOut">
              <a:rPr lang="en-IN" smtClean="0"/>
              <a:t>21-08-2023</a:t>
            </a:fld>
            <a:endParaRPr lang="en-IN"/>
          </a:p>
        </p:txBody>
      </p:sp>
      <p:sp>
        <p:nvSpPr>
          <p:cNvPr id="5" name="Footer Placeholder 4">
            <a:extLst>
              <a:ext uri="{FF2B5EF4-FFF2-40B4-BE49-F238E27FC236}">
                <a16:creationId xmlns:a16="http://schemas.microsoft.com/office/drawing/2014/main" id="{D7268D68-4CB0-4780-878F-156ADBF2D4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13429B-1064-4B0A-9703-01AD02B1F3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5FCADA-3B4B-44BE-97FA-EB4219563D37}" type="slidenum">
              <a:rPr lang="en-IN" smtClean="0"/>
              <a:t>‹#›</a:t>
            </a:fld>
            <a:endParaRPr lang="en-IN"/>
          </a:p>
        </p:txBody>
      </p:sp>
    </p:spTree>
    <p:extLst>
      <p:ext uri="{BB962C8B-B14F-4D97-AF65-F5344CB8AC3E}">
        <p14:creationId xmlns:p14="http://schemas.microsoft.com/office/powerpoint/2010/main" val="5420596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rchilli.com/solutions/resumeparser-ap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A0FF-9E01-4C22-8297-B85C9015F677}"/>
              </a:ext>
            </a:extLst>
          </p:cNvPr>
          <p:cNvSpPr>
            <a:spLocks noGrp="1"/>
          </p:cNvSpPr>
          <p:nvPr>
            <p:ph type="title"/>
          </p:nvPr>
        </p:nvSpPr>
        <p:spPr>
          <a:xfrm>
            <a:off x="838200" y="365125"/>
            <a:ext cx="10515600" cy="693959"/>
          </a:xfrm>
        </p:spPr>
        <p:txBody>
          <a:bodyPr>
            <a:normAutofit/>
          </a:bodyPr>
          <a:lstStyle/>
          <a:p>
            <a:pPr algn="ctr"/>
            <a:r>
              <a:rPr lang="en-IN" sz="3200" b="1"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B192ABEC-2295-4344-8E36-6BCF40189D5F}"/>
              </a:ext>
            </a:extLst>
          </p:cNvPr>
          <p:cNvSpPr>
            <a:spLocks noGrp="1"/>
          </p:cNvSpPr>
          <p:nvPr>
            <p:ph idx="1"/>
          </p:nvPr>
        </p:nvSpPr>
        <p:spPr>
          <a:xfrm>
            <a:off x="838200" y="1059084"/>
            <a:ext cx="10515600" cy="5117879"/>
          </a:xfrm>
        </p:spPr>
        <p:txBody>
          <a:bodyPr>
            <a:normAutofit/>
          </a:bodyPr>
          <a:lstStyle/>
          <a:p>
            <a:r>
              <a:rPr lang="en-IN" sz="2000" dirty="0">
                <a:latin typeface="Times New Roman" panose="02020603050405020304" pitchFamily="18" charset="0"/>
                <a:cs typeface="Times New Roman" panose="02020603050405020304" pitchFamily="18" charset="0"/>
              </a:rPr>
              <a:t>Abstract</a:t>
            </a:r>
          </a:p>
          <a:p>
            <a:r>
              <a:rPr lang="en-IN" sz="2000" dirty="0">
                <a:latin typeface="Times New Roman" panose="02020603050405020304" pitchFamily="18" charset="0"/>
                <a:cs typeface="Times New Roman" panose="02020603050405020304" pitchFamily="18" charset="0"/>
              </a:rPr>
              <a:t>Introduction</a:t>
            </a:r>
          </a:p>
          <a:p>
            <a:r>
              <a:rPr lang="en-IN" sz="2000" dirty="0">
                <a:latin typeface="Times New Roman" panose="02020603050405020304" pitchFamily="18" charset="0"/>
                <a:cs typeface="Times New Roman" panose="02020603050405020304" pitchFamily="18" charset="0"/>
              </a:rPr>
              <a:t>Literature Survey</a:t>
            </a:r>
          </a:p>
          <a:p>
            <a:r>
              <a:rPr lang="en-IN" sz="2000" dirty="0">
                <a:latin typeface="Times New Roman" panose="02020603050405020304" pitchFamily="18" charset="0"/>
                <a:cs typeface="Times New Roman" panose="02020603050405020304" pitchFamily="18" charset="0"/>
              </a:rPr>
              <a:t>Problems In Existing System</a:t>
            </a:r>
          </a:p>
          <a:p>
            <a:r>
              <a:rPr lang="en-IN" sz="2000" dirty="0">
                <a:latin typeface="Times New Roman" panose="02020603050405020304" pitchFamily="18" charset="0"/>
                <a:cs typeface="Times New Roman" panose="02020603050405020304" pitchFamily="18" charset="0"/>
              </a:rPr>
              <a:t>Proposed System</a:t>
            </a:r>
          </a:p>
          <a:p>
            <a:r>
              <a:rPr lang="en-IN" sz="2000" dirty="0">
                <a:latin typeface="Times New Roman" panose="02020603050405020304" pitchFamily="18" charset="0"/>
                <a:cs typeface="Times New Roman" panose="02020603050405020304" pitchFamily="18" charset="0"/>
              </a:rPr>
              <a:t>Objectives</a:t>
            </a:r>
          </a:p>
          <a:p>
            <a:r>
              <a:rPr lang="en-IN" sz="2000" dirty="0">
                <a:latin typeface="Times New Roman" panose="02020603050405020304" pitchFamily="18" charset="0"/>
                <a:cs typeface="Times New Roman" panose="02020603050405020304" pitchFamily="18" charset="0"/>
              </a:rPr>
              <a:t>Project Domain</a:t>
            </a:r>
          </a:p>
          <a:p>
            <a:r>
              <a:rPr lang="en-IN" sz="2000" dirty="0">
                <a:latin typeface="Times New Roman" panose="02020603050405020304" pitchFamily="18" charset="0"/>
                <a:cs typeface="Times New Roman" panose="02020603050405020304" pitchFamily="18" charset="0"/>
              </a:rPr>
              <a:t>Requirement Analysis</a:t>
            </a:r>
          </a:p>
          <a:p>
            <a:pPr lvl="1"/>
            <a:r>
              <a:rPr lang="en-IN" sz="1600" dirty="0">
                <a:latin typeface="Times New Roman" panose="02020603050405020304" pitchFamily="18" charset="0"/>
                <a:cs typeface="Times New Roman" panose="02020603050405020304" pitchFamily="18" charset="0"/>
              </a:rPr>
              <a:t>Functional Requirements</a:t>
            </a:r>
          </a:p>
          <a:p>
            <a:pPr lvl="1"/>
            <a:r>
              <a:rPr lang="en-IN" sz="1600" dirty="0">
                <a:latin typeface="Times New Roman" panose="02020603050405020304" pitchFamily="18" charset="0"/>
                <a:cs typeface="Times New Roman" panose="02020603050405020304" pitchFamily="18" charset="0"/>
              </a:rPr>
              <a:t>Non Functional Requirements</a:t>
            </a:r>
          </a:p>
          <a:p>
            <a:pPr lvl="1"/>
            <a:r>
              <a:rPr lang="en-IN" sz="1600" dirty="0">
                <a:latin typeface="Times New Roman" panose="02020603050405020304" pitchFamily="18" charset="0"/>
                <a:cs typeface="Times New Roman" panose="02020603050405020304" pitchFamily="18" charset="0"/>
              </a:rPr>
              <a:t>Software Requirements</a:t>
            </a:r>
          </a:p>
          <a:p>
            <a:pPr lvl="1"/>
            <a:r>
              <a:rPr lang="en-IN" sz="1600" dirty="0">
                <a:latin typeface="Times New Roman" panose="02020603050405020304" pitchFamily="18" charset="0"/>
                <a:cs typeface="Times New Roman" panose="02020603050405020304" pitchFamily="18" charset="0"/>
              </a:rPr>
              <a:t>Hardware Requirements</a:t>
            </a:r>
          </a:p>
          <a:p>
            <a:r>
              <a:rPr lang="en-IN" sz="2000" dirty="0">
                <a:latin typeface="Times New Roman" panose="02020603050405020304" pitchFamily="18" charset="0"/>
                <a:cs typeface="Times New Roman" panose="02020603050405020304" pitchFamily="18" charset="0"/>
              </a:rPr>
              <a:t>System Architecture</a:t>
            </a:r>
          </a:p>
          <a:p>
            <a:r>
              <a:rPr lang="en-IN" sz="2000" dirty="0">
                <a:latin typeface="Times New Roman" panose="02020603050405020304" pitchFamily="18" charset="0"/>
                <a:cs typeface="Times New Roman" panose="02020603050405020304" pitchFamily="18" charset="0"/>
              </a:rPr>
              <a:t>Methodology and Design</a:t>
            </a: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6275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AE2C7-70E9-0886-FB7A-81682BEEC4CD}"/>
              </a:ext>
            </a:extLst>
          </p:cNvPr>
          <p:cNvSpPr>
            <a:spLocks noGrp="1"/>
          </p:cNvSpPr>
          <p:nvPr>
            <p:ph type="title"/>
          </p:nvPr>
        </p:nvSpPr>
        <p:spPr>
          <a:xfrm>
            <a:off x="838199" y="552145"/>
            <a:ext cx="10515600" cy="936981"/>
          </a:xfrm>
        </p:spPr>
        <p:txBody>
          <a:bodyPr>
            <a:normAutofit/>
          </a:bodyPr>
          <a:lstStyle/>
          <a:p>
            <a:pPr algn="ctr"/>
            <a:r>
              <a:rPr lang="en-IN" sz="3200"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0E1AE29C-C083-D75C-D091-A8FD11FC70E1}"/>
              </a:ext>
            </a:extLst>
          </p:cNvPr>
          <p:cNvSpPr>
            <a:spLocks noGrp="1"/>
          </p:cNvSpPr>
          <p:nvPr>
            <p:ph idx="1"/>
          </p:nvPr>
        </p:nvSpPr>
        <p:spPr>
          <a:xfrm>
            <a:off x="739749" y="1489126"/>
            <a:ext cx="10712501" cy="4351338"/>
          </a:xfrm>
        </p:spPr>
        <p:txBody>
          <a:bodyPr>
            <a:normAutofit/>
          </a:bodyPr>
          <a:lstStyle/>
          <a:p>
            <a:pPr algn="just"/>
            <a:r>
              <a:rPr lang="en-IN" sz="2400" dirty="0">
                <a:latin typeface="Times New Roman" panose="02020603050405020304" pitchFamily="18" charset="0"/>
                <a:cs typeface="Times New Roman" panose="02020603050405020304" pitchFamily="18" charset="0"/>
              </a:rPr>
              <a:t>Resume parser is an NLP model that can extract information like Skill, University, Degree, Name, Phone Designation ,Email other Social media links Nationality, etc. irrespective of their structure. To create such an NLP model that can extract various information from resume, we have to train it on a proper dataset.</a:t>
            </a:r>
          </a:p>
          <a:p>
            <a:pPr algn="just"/>
            <a:r>
              <a:rPr lang="en-IN" sz="2400" dirty="0">
                <a:latin typeface="Times New Roman" panose="02020603050405020304" pitchFamily="18" charset="0"/>
                <a:cs typeface="Times New Roman" panose="02020603050405020304" pitchFamily="18" charset="0"/>
              </a:rPr>
              <a:t> A resume parsing technology converts an unstructured form of a resume data into a structured format. A Resume parser analyses resume data and extract it into machine-readable output such as XML,JSON.A CV/resume parser helps automatically store, organize, and analyse resume data to find the best candidate by ranking</a:t>
            </a:r>
            <a:r>
              <a:rPr lang="en-IN" dirty="0">
                <a:latin typeface="Times New Roman" panose="02020603050405020304" pitchFamily="18" charset="0"/>
                <a:cs typeface="Times New Roman" panose="02020603050405020304" pitchFamily="18" charset="0"/>
              </a:rPr>
              <a:t>.</a:t>
            </a:r>
          </a:p>
          <a:p>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703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F2CC-8C94-625F-543A-D4869B3C249D}"/>
              </a:ext>
            </a:extLst>
          </p:cNvPr>
          <p:cNvSpPr>
            <a:spLocks noGrp="1"/>
          </p:cNvSpPr>
          <p:nvPr>
            <p:ph type="title"/>
          </p:nvPr>
        </p:nvSpPr>
        <p:spPr>
          <a:xfrm>
            <a:off x="838200" y="681037"/>
            <a:ext cx="10515600" cy="900405"/>
          </a:xfrm>
        </p:spPr>
        <p:txBody>
          <a:bodyPr>
            <a:normAutofit/>
          </a:bodyPr>
          <a:lstStyle/>
          <a:p>
            <a:pPr algn="ctr"/>
            <a:r>
              <a:rPr lang="en-IN" sz="3200"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3F23D216-E800-315C-6519-C56D2B36288C}"/>
              </a:ext>
            </a:extLst>
          </p:cNvPr>
          <p:cNvSpPr>
            <a:spLocks noGrp="1"/>
          </p:cNvSpPr>
          <p:nvPr>
            <p:ph idx="1"/>
          </p:nvPr>
        </p:nvSpPr>
        <p:spPr/>
        <p:txBody>
          <a:bodyPr>
            <a:normAutofit/>
          </a:bodyPr>
          <a:lstStyle/>
          <a:p>
            <a:pPr algn="just"/>
            <a:r>
              <a:rPr lang="en-IN" sz="2400" dirty="0">
                <a:latin typeface="Times New Roman" panose="02020603050405020304" pitchFamily="18" charset="0"/>
                <a:cs typeface="Times New Roman" panose="02020603050405020304" pitchFamily="18" charset="0"/>
              </a:rPr>
              <a:t>The main objective of this project is to parse the resumes by converting unstructured data into structured data that makes easy to identify the skillset, goals, behavioural dimensions of an employee . It also provides a ranking system that makes to identify the best employee’s resume of all other resumes.</a:t>
            </a:r>
          </a:p>
          <a:p>
            <a:pPr algn="just"/>
            <a:r>
              <a:rPr lang="en-IN" sz="2400" dirty="0">
                <a:latin typeface="Times New Roman" panose="02020603050405020304" pitchFamily="18" charset="0"/>
                <a:cs typeface="Times New Roman" panose="02020603050405020304" pitchFamily="18" charset="0"/>
              </a:rPr>
              <a:t>It provides the percentage it matches with the required qualifications of a particular company with the employee resume.</a:t>
            </a:r>
          </a:p>
        </p:txBody>
      </p:sp>
    </p:spTree>
    <p:extLst>
      <p:ext uri="{BB962C8B-B14F-4D97-AF65-F5344CB8AC3E}">
        <p14:creationId xmlns:p14="http://schemas.microsoft.com/office/powerpoint/2010/main" val="292811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EAB1-1549-452B-DDE8-FDEE0F7D9E43}"/>
              </a:ext>
            </a:extLst>
          </p:cNvPr>
          <p:cNvSpPr>
            <a:spLocks noGrp="1"/>
          </p:cNvSpPr>
          <p:nvPr>
            <p:ph type="title"/>
          </p:nvPr>
        </p:nvSpPr>
        <p:spPr>
          <a:xfrm>
            <a:off x="838200" y="681037"/>
            <a:ext cx="10515600" cy="856513"/>
          </a:xfrm>
        </p:spPr>
        <p:txBody>
          <a:bodyPr>
            <a:normAutofit/>
          </a:bodyPr>
          <a:lstStyle/>
          <a:p>
            <a:pPr algn="ctr"/>
            <a:r>
              <a:rPr lang="en-IN" sz="3200" b="1" dirty="0">
                <a:latin typeface="Times New Roman" panose="02020603050405020304" pitchFamily="18" charset="0"/>
                <a:cs typeface="Times New Roman" panose="02020603050405020304" pitchFamily="18" charset="0"/>
              </a:rPr>
              <a:t>PROJECT DOMAIN</a:t>
            </a:r>
          </a:p>
        </p:txBody>
      </p:sp>
      <p:sp>
        <p:nvSpPr>
          <p:cNvPr id="3" name="Content Placeholder 2">
            <a:extLst>
              <a:ext uri="{FF2B5EF4-FFF2-40B4-BE49-F238E27FC236}">
                <a16:creationId xmlns:a16="http://schemas.microsoft.com/office/drawing/2014/main" id="{1BDADB8B-7D2A-E0AD-C7CA-61098A0A39FE}"/>
              </a:ext>
            </a:extLst>
          </p:cNvPr>
          <p:cNvSpPr>
            <a:spLocks noGrp="1"/>
          </p:cNvSpPr>
          <p:nvPr>
            <p:ph idx="1"/>
          </p:nvPr>
        </p:nvSpPr>
        <p:spPr>
          <a:xfrm>
            <a:off x="838200" y="1620799"/>
            <a:ext cx="10515600" cy="4351338"/>
          </a:xfrm>
        </p:spPr>
        <p:txBody>
          <a:bodyPr/>
          <a:lstStyle/>
          <a:p>
            <a:pPr algn="just"/>
            <a:r>
              <a:rPr lang="en-US" sz="2400" b="1" dirty="0">
                <a:latin typeface="Times New Roman" panose="02020603050405020304" pitchFamily="18" charset="0"/>
                <a:cs typeface="Times New Roman" panose="02020603050405020304" pitchFamily="18" charset="0"/>
              </a:rPr>
              <a:t>Natural language processing</a:t>
            </a:r>
            <a:r>
              <a:rPr lang="en-US" sz="2400" dirty="0">
                <a:latin typeface="Times New Roman" panose="02020603050405020304" pitchFamily="18" charset="0"/>
                <a:cs typeface="Times New Roman" panose="02020603050405020304" pitchFamily="18" charset="0"/>
              </a:rPr>
              <a:t> (NLP) refers to the branch of computer science — and more specifically, the branch of artificial intelligence or AI—concerned with giving computers the ability to understand text and spoken words in much the same way human beings can.</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Machine learning </a:t>
            </a:r>
            <a:r>
              <a:rPr lang="en-US" sz="2400" dirty="0">
                <a:latin typeface="Times New Roman" panose="02020603050405020304" pitchFamily="18" charset="0"/>
                <a:cs typeface="Times New Roman" panose="02020603050405020304" pitchFamily="18" charset="0"/>
              </a:rPr>
              <a:t>is a branch of artificial intelligence (AI) and computer science which focuses on the use of data and algorithms to imitate the way that humans learn, gradually improving its accuracy.</a:t>
            </a:r>
            <a:endParaRPr lang="en-IN" sz="2400" dirty="0">
              <a:latin typeface="Times New Roman" panose="02020603050405020304" pitchFamily="18" charset="0"/>
              <a:cs typeface="Times New Roman" panose="02020603050405020304" pitchFamily="18" charset="0"/>
            </a:endParaRPr>
          </a:p>
          <a:p>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66235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2A82-4FBC-CA2D-A9C1-2CA9AD8D4A33}"/>
              </a:ext>
            </a:extLst>
          </p:cNvPr>
          <p:cNvSpPr>
            <a:spLocks noGrp="1"/>
          </p:cNvSpPr>
          <p:nvPr>
            <p:ph type="title"/>
          </p:nvPr>
        </p:nvSpPr>
        <p:spPr>
          <a:xfrm>
            <a:off x="838200" y="606526"/>
            <a:ext cx="10515600" cy="966241"/>
          </a:xfrm>
        </p:spPr>
        <p:txBody>
          <a:bodyPr>
            <a:normAutofit/>
          </a:bodyPr>
          <a:lstStyle/>
          <a:p>
            <a:pPr algn="ctr"/>
            <a:r>
              <a:rPr lang="en-IN" sz="3200" b="1" dirty="0">
                <a:latin typeface="Times New Roman" panose="02020603050405020304" pitchFamily="18" charset="0"/>
                <a:cs typeface="Times New Roman" panose="02020603050405020304" pitchFamily="18" charset="0"/>
              </a:rPr>
              <a:t>FUNCTIONAL REQUIREMENTS</a:t>
            </a:r>
          </a:p>
        </p:txBody>
      </p:sp>
      <p:sp>
        <p:nvSpPr>
          <p:cNvPr id="3" name="Content Placeholder 2">
            <a:extLst>
              <a:ext uri="{FF2B5EF4-FFF2-40B4-BE49-F238E27FC236}">
                <a16:creationId xmlns:a16="http://schemas.microsoft.com/office/drawing/2014/main" id="{24156464-4016-58A7-3160-C0AACD919290}"/>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Collecting the dataset</a:t>
            </a:r>
          </a:p>
          <a:p>
            <a:r>
              <a:rPr lang="en-US" sz="2400" dirty="0">
                <a:latin typeface="Times New Roman" panose="02020603050405020304" pitchFamily="18" charset="0"/>
                <a:cs typeface="Times New Roman" panose="02020603050405020304" pitchFamily="18" charset="0"/>
              </a:rPr>
              <a:t>Resume parser is </a:t>
            </a:r>
            <a:r>
              <a:rPr lang="en-US" sz="2400" b="1" dirty="0">
                <a:latin typeface="Times New Roman" panose="02020603050405020304" pitchFamily="18" charset="0"/>
                <a:cs typeface="Times New Roman" panose="02020603050405020304" pitchFamily="18" charset="0"/>
              </a:rPr>
              <a:t>an NLP model that can extract information like Skill, University, Degree, Name, Phone, Designation, Email, other Social media links, Nationality, etc.</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irrespective of their structure</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To create such an NLP model that can extract various information from resume, we have to train it on a proper dataset.</a:t>
            </a:r>
            <a:endParaRPr lang="en-IN" sz="2400" dirty="0">
              <a:latin typeface="Times New Roman" panose="02020603050405020304" pitchFamily="18" charset="0"/>
              <a:cs typeface="Times New Roman" panose="02020603050405020304" pitchFamily="18" charset="0"/>
            </a:endParaRPr>
          </a:p>
          <a:p>
            <a:endParaRPr lang="en-IN" dirty="0">
              <a:latin typeface="Segoe UI" panose="020B0502040204020203" pitchFamily="34" charset="0"/>
              <a:cs typeface="Segoe UI" panose="020B0502040204020203" pitchFamily="34" charset="0"/>
            </a:endParaRPr>
          </a:p>
          <a:p>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0105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161DD-3FE0-C72F-3014-F89F3EA388AF}"/>
              </a:ext>
            </a:extLst>
          </p:cNvPr>
          <p:cNvSpPr>
            <a:spLocks noGrp="1"/>
          </p:cNvSpPr>
          <p:nvPr>
            <p:ph type="title"/>
          </p:nvPr>
        </p:nvSpPr>
        <p:spPr>
          <a:xfrm>
            <a:off x="1455358" y="728319"/>
            <a:ext cx="9603275" cy="1049235"/>
          </a:xfrm>
        </p:spPr>
        <p:txBody>
          <a:bodyPr>
            <a:normAutofit/>
          </a:bodyPr>
          <a:lstStyle/>
          <a:p>
            <a:pPr algn="ctr"/>
            <a:r>
              <a:rPr lang="en-IN" sz="3200" b="1" dirty="0">
                <a:latin typeface="Times New Roman" panose="02020603050405020304" pitchFamily="18" charset="0"/>
                <a:cs typeface="Times New Roman" panose="02020603050405020304" pitchFamily="18" charset="0"/>
              </a:rPr>
              <a:t>NON FUNACTIONAL REQUIREMENTS</a:t>
            </a:r>
          </a:p>
        </p:txBody>
      </p:sp>
      <p:sp>
        <p:nvSpPr>
          <p:cNvPr id="3" name="Content Placeholder 2">
            <a:extLst>
              <a:ext uri="{FF2B5EF4-FFF2-40B4-BE49-F238E27FC236}">
                <a16:creationId xmlns:a16="http://schemas.microsoft.com/office/drawing/2014/main" id="{EE5CCA3C-D9CE-DC1D-269B-233299E887F4}"/>
              </a:ext>
            </a:extLst>
          </p:cNvPr>
          <p:cNvSpPr>
            <a:spLocks noGrp="1"/>
          </p:cNvSpPr>
          <p:nvPr>
            <p:ph idx="1"/>
          </p:nvPr>
        </p:nvSpPr>
        <p:spPr/>
        <p:txBody>
          <a:bodyPr/>
          <a:lstStyle/>
          <a:p>
            <a:r>
              <a:rPr lang="en-IN" sz="2400" dirty="0">
                <a:latin typeface="Times New Roman" panose="02020603050405020304" pitchFamily="18" charset="0"/>
                <a:cs typeface="Times New Roman" panose="02020603050405020304" pitchFamily="18" charset="0"/>
              </a:rPr>
              <a:t>Accuracy and Precision </a:t>
            </a:r>
          </a:p>
          <a:p>
            <a:r>
              <a:rPr lang="en-IN" sz="2400" dirty="0">
                <a:latin typeface="Times New Roman" panose="02020603050405020304" pitchFamily="18" charset="0"/>
                <a:cs typeface="Times New Roman" panose="02020603050405020304" pitchFamily="18" charset="0"/>
              </a:rPr>
              <a:t>Flexibility</a:t>
            </a:r>
          </a:p>
          <a:p>
            <a:r>
              <a:rPr lang="en-IN" sz="2400">
                <a:latin typeface="Times New Roman" panose="02020603050405020304" pitchFamily="18" charset="0"/>
                <a:cs typeface="Times New Roman" panose="02020603050405020304" pitchFamily="18" charset="0"/>
              </a:rPr>
              <a:t>Privacy</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Maintainability</a:t>
            </a:r>
          </a:p>
          <a:p>
            <a:r>
              <a:rPr lang="en-IN" sz="2400" dirty="0">
                <a:latin typeface="Times New Roman" panose="02020603050405020304" pitchFamily="18" charset="0"/>
                <a:cs typeface="Times New Roman" panose="02020603050405020304" pitchFamily="18" charset="0"/>
              </a:rPr>
              <a:t>Usability</a:t>
            </a:r>
          </a:p>
          <a:p>
            <a:r>
              <a:rPr lang="en-IN" sz="2400" dirty="0">
                <a:latin typeface="Times New Roman" panose="02020603050405020304" pitchFamily="18" charset="0"/>
                <a:cs typeface="Times New Roman" panose="02020603050405020304" pitchFamily="18" charset="0"/>
              </a:rPr>
              <a:t>Security</a:t>
            </a:r>
          </a:p>
          <a:p>
            <a:r>
              <a:rPr lang="en-IN" sz="2400" dirty="0">
                <a:latin typeface="Times New Roman" panose="02020603050405020304" pitchFamily="18" charset="0"/>
                <a:cs typeface="Times New Roman" panose="02020603050405020304" pitchFamily="18" charset="0"/>
              </a:rPr>
              <a:t>Scalability</a:t>
            </a:r>
          </a:p>
          <a:p>
            <a:endParaRPr lang="en-IN" dirty="0"/>
          </a:p>
        </p:txBody>
      </p:sp>
    </p:spTree>
    <p:extLst>
      <p:ext uri="{BB962C8B-B14F-4D97-AF65-F5344CB8AC3E}">
        <p14:creationId xmlns:p14="http://schemas.microsoft.com/office/powerpoint/2010/main" val="3340422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89D6-6AB5-E490-0577-4B73876E0C86}"/>
              </a:ext>
            </a:extLst>
          </p:cNvPr>
          <p:cNvSpPr>
            <a:spLocks noGrp="1"/>
          </p:cNvSpPr>
          <p:nvPr>
            <p:ph type="title"/>
          </p:nvPr>
        </p:nvSpPr>
        <p:spPr>
          <a:xfrm>
            <a:off x="838200" y="681037"/>
            <a:ext cx="10515600" cy="827253"/>
          </a:xfrm>
        </p:spPr>
        <p:txBody>
          <a:bodyPr>
            <a:normAutofit/>
          </a:bodyPr>
          <a:lstStyle/>
          <a:p>
            <a:pPr algn="ctr"/>
            <a:r>
              <a:rPr lang="en-IN" sz="3200" b="1" dirty="0">
                <a:latin typeface="Times New Roman" panose="02020603050405020304" pitchFamily="18" charset="0"/>
                <a:cs typeface="Times New Roman" panose="02020603050405020304" pitchFamily="18" charset="0"/>
              </a:rPr>
              <a:t>SOFTWARE REQUIREMENTS</a:t>
            </a:r>
          </a:p>
        </p:txBody>
      </p:sp>
      <p:sp>
        <p:nvSpPr>
          <p:cNvPr id="3" name="Content Placeholder 2">
            <a:extLst>
              <a:ext uri="{FF2B5EF4-FFF2-40B4-BE49-F238E27FC236}">
                <a16:creationId xmlns:a16="http://schemas.microsoft.com/office/drawing/2014/main" id="{2E7A2101-4011-B047-AA30-1685ED388D0B}"/>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Python </a:t>
            </a:r>
          </a:p>
          <a:p>
            <a:r>
              <a:rPr lang="en-US" sz="2400" dirty="0" err="1">
                <a:latin typeface="Times New Roman" panose="02020603050405020304" pitchFamily="18" charset="0"/>
                <a:cs typeface="Times New Roman" panose="02020603050405020304" pitchFamily="18" charset="0"/>
              </a:rPr>
              <a:t>nltk</a:t>
            </a:r>
            <a:endParaRPr lang="en-US"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PostgreSQL </a:t>
            </a:r>
          </a:p>
          <a:p>
            <a:r>
              <a:rPr lang="en-IN" sz="2400" dirty="0">
                <a:latin typeface="Times New Roman" panose="02020603050405020304" pitchFamily="18" charset="0"/>
                <a:cs typeface="Times New Roman" panose="02020603050405020304" pitchFamily="18" charset="0"/>
              </a:rPr>
              <a:t>Elasticsearch DSL</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count vectorizer</a:t>
            </a:r>
          </a:p>
          <a:p>
            <a:r>
              <a:rPr lang="en-US" sz="2400" dirty="0">
                <a:latin typeface="Times New Roman" panose="02020603050405020304" pitchFamily="18" charset="0"/>
                <a:cs typeface="Times New Roman" panose="02020603050405020304" pitchFamily="18" charset="0"/>
              </a:rPr>
              <a:t>Visual studio</a:t>
            </a:r>
            <a:endParaRPr lang="en-IN" sz="2400" dirty="0">
              <a:latin typeface="Times New Roman" panose="02020603050405020304" pitchFamily="18" charset="0"/>
              <a:cs typeface="Times New Roman" panose="02020603050405020304" pitchFamily="18" charset="0"/>
            </a:endParaRPr>
          </a:p>
          <a:p>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816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9747-CF7A-ADCF-2861-F2327D82C3DC}"/>
              </a:ext>
            </a:extLst>
          </p:cNvPr>
          <p:cNvSpPr>
            <a:spLocks noGrp="1"/>
          </p:cNvSpPr>
          <p:nvPr>
            <p:ph type="title"/>
          </p:nvPr>
        </p:nvSpPr>
        <p:spPr>
          <a:xfrm>
            <a:off x="838200" y="818667"/>
            <a:ext cx="10515600" cy="732155"/>
          </a:xfrm>
        </p:spPr>
        <p:txBody>
          <a:bodyPr>
            <a:normAutofit/>
          </a:bodyPr>
          <a:lstStyle/>
          <a:p>
            <a:pPr algn="ctr"/>
            <a:r>
              <a:rPr lang="en-IN" sz="3200" b="1" dirty="0">
                <a:latin typeface="Times New Roman" panose="02020603050405020304" pitchFamily="18" charset="0"/>
                <a:cs typeface="Times New Roman" panose="02020603050405020304" pitchFamily="18" charset="0"/>
              </a:rPr>
              <a:t>HARDWARE REQUIREMENTS</a:t>
            </a:r>
          </a:p>
        </p:txBody>
      </p:sp>
      <p:sp>
        <p:nvSpPr>
          <p:cNvPr id="3" name="Content Placeholder 2">
            <a:extLst>
              <a:ext uri="{FF2B5EF4-FFF2-40B4-BE49-F238E27FC236}">
                <a16:creationId xmlns:a16="http://schemas.microsoft.com/office/drawing/2014/main" id="{DA95D856-A07B-C3DB-298C-2DC0EDF9F5D3}"/>
              </a:ext>
            </a:extLst>
          </p:cNvPr>
          <p:cNvSpPr>
            <a:spLocks noGrp="1"/>
          </p:cNvSpPr>
          <p:nvPr>
            <p:ph idx="1"/>
          </p:nvPr>
        </p:nvSpPr>
        <p:spPr>
          <a:xfrm>
            <a:off x="838200" y="1687995"/>
            <a:ext cx="10515600" cy="4351338"/>
          </a:xfrm>
        </p:spPr>
        <p:txBody>
          <a:bodyPr/>
          <a:lstStyle/>
          <a:p>
            <a:endParaRPr lang="en-IN" sz="2400" dirty="0">
              <a:latin typeface="Segoe UI" panose="020B0502040204020203" pitchFamily="34" charset="0"/>
              <a:cs typeface="Segoe UI" panose="020B0502040204020203" pitchFamily="34" charset="0"/>
            </a:endParaRPr>
          </a:p>
          <a:p>
            <a:r>
              <a:rPr lang="en-IN" dirty="0">
                <a:latin typeface="Times New Roman" panose="02020603050405020304" pitchFamily="18" charset="0"/>
                <a:cs typeface="Times New Roman" panose="02020603050405020304" pitchFamily="18" charset="0"/>
              </a:rPr>
              <a:t>Operating System: Linux or Windows</a:t>
            </a:r>
          </a:p>
          <a:p>
            <a:r>
              <a:rPr lang="en-IN" dirty="0">
                <a:latin typeface="Times New Roman" panose="02020603050405020304" pitchFamily="18" charset="0"/>
                <a:cs typeface="Times New Roman" panose="02020603050405020304" pitchFamily="18" charset="0"/>
              </a:rPr>
              <a:t>RAM: 4GB</a:t>
            </a:r>
          </a:p>
          <a:p>
            <a:r>
              <a:rPr lang="en-IN" dirty="0">
                <a:latin typeface="Times New Roman" panose="02020603050405020304" pitchFamily="18" charset="0"/>
                <a:cs typeface="Times New Roman" panose="02020603050405020304" pitchFamily="18" charset="0"/>
              </a:rPr>
              <a:t>Graphic Card: Intel</a:t>
            </a:r>
          </a:p>
          <a:p>
            <a:r>
              <a:rPr lang="en-IN" dirty="0">
                <a:latin typeface="Times New Roman" panose="02020603050405020304" pitchFamily="18" charset="0"/>
                <a:cs typeface="Times New Roman" panose="02020603050405020304" pitchFamily="18" charset="0"/>
              </a:rPr>
              <a:t>Hard Disk: 2GB</a:t>
            </a:r>
          </a:p>
          <a:p>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66460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93E3-15F8-9CC7-049E-B8EB4117FAFA}"/>
              </a:ext>
            </a:extLst>
          </p:cNvPr>
          <p:cNvSpPr>
            <a:spLocks noGrp="1"/>
          </p:cNvSpPr>
          <p:nvPr>
            <p:ph type="title"/>
          </p:nvPr>
        </p:nvSpPr>
        <p:spPr>
          <a:xfrm>
            <a:off x="1294362" y="687629"/>
            <a:ext cx="9603275" cy="829056"/>
          </a:xfrm>
        </p:spPr>
        <p:txBody>
          <a:bodyPr>
            <a:normAutofit/>
          </a:bodyPr>
          <a:lstStyle/>
          <a:p>
            <a:pPr algn="ctr"/>
            <a:r>
              <a:rPr lang="en-IN" sz="3200" b="1" dirty="0">
                <a:latin typeface="Times New Roman" panose="02020603050405020304" pitchFamily="18" charset="0"/>
                <a:cs typeface="Times New Roman" panose="02020603050405020304" pitchFamily="18" charset="0"/>
              </a:rPr>
              <a:t>System Architecture</a:t>
            </a:r>
          </a:p>
        </p:txBody>
      </p:sp>
      <p:pic>
        <p:nvPicPr>
          <p:cNvPr id="4" name="Picture 2">
            <a:extLst>
              <a:ext uri="{FF2B5EF4-FFF2-40B4-BE49-F238E27FC236}">
                <a16:creationId xmlns:a16="http://schemas.microsoft.com/office/drawing/2014/main" id="{0D299606-CD36-E8EA-E03B-992A6D1072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33021" y="1890436"/>
            <a:ext cx="8125959" cy="3962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01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FB78-5A1A-A478-0D63-240F474674EF}"/>
              </a:ext>
            </a:extLst>
          </p:cNvPr>
          <p:cNvSpPr>
            <a:spLocks noGrp="1"/>
          </p:cNvSpPr>
          <p:nvPr>
            <p:ph type="title"/>
          </p:nvPr>
        </p:nvSpPr>
        <p:spPr/>
        <p:txBody>
          <a:bodyPr/>
          <a:lstStyle/>
          <a:p>
            <a:pPr algn="ctr"/>
            <a:r>
              <a:rPr lang="en-IN" b="1" dirty="0"/>
              <a:t>Methodology and Design</a:t>
            </a:r>
          </a:p>
        </p:txBody>
      </p:sp>
      <p:pic>
        <p:nvPicPr>
          <p:cNvPr id="4" name="Picture 2">
            <a:extLst>
              <a:ext uri="{FF2B5EF4-FFF2-40B4-BE49-F238E27FC236}">
                <a16:creationId xmlns:a16="http://schemas.microsoft.com/office/drawing/2014/main" id="{7E159E28-ACFD-86C0-D1CB-5198C498B9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00916" y="1852519"/>
            <a:ext cx="7590168"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8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AAA9485-5EBF-EB95-A8D2-393F2C0F6C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1042" y="1528945"/>
            <a:ext cx="8049915" cy="380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044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CB302-4CF5-E922-CCC7-3A52BFFB81B0}"/>
              </a:ext>
            </a:extLst>
          </p:cNvPr>
          <p:cNvSpPr>
            <a:spLocks noGrp="1"/>
          </p:cNvSpPr>
          <p:nvPr>
            <p:ph type="title"/>
          </p:nvPr>
        </p:nvSpPr>
        <p:spPr>
          <a:xfrm>
            <a:off x="838200" y="365125"/>
            <a:ext cx="10515600" cy="774981"/>
          </a:xfrm>
        </p:spPr>
        <p:txBody>
          <a:bodyPr>
            <a:normAutofit/>
          </a:bodyPr>
          <a:lstStyle/>
          <a:p>
            <a:pPr algn="ctr"/>
            <a:r>
              <a:rPr lang="en-IN" sz="3200" b="1"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16F6A8E3-5498-942F-11C6-C0A1A772ED99}"/>
              </a:ext>
            </a:extLst>
          </p:cNvPr>
          <p:cNvSpPr>
            <a:spLocks noGrp="1"/>
          </p:cNvSpPr>
          <p:nvPr>
            <p:ph idx="1"/>
          </p:nvPr>
        </p:nvSpPr>
        <p:spPr>
          <a:xfrm>
            <a:off x="838200" y="1140106"/>
            <a:ext cx="10515600" cy="5538485"/>
          </a:xfrm>
        </p:spPr>
        <p:txBody>
          <a:bodyPr>
            <a:normAutofit/>
          </a:bodyPr>
          <a:lstStyle/>
          <a:p>
            <a:r>
              <a:rPr lang="en-IN" sz="2000" dirty="0">
                <a:latin typeface="Times New Roman" panose="02020603050405020304" pitchFamily="18" charset="0"/>
                <a:cs typeface="Times New Roman" panose="02020603050405020304" pitchFamily="18" charset="0"/>
              </a:rPr>
              <a:t>UML Diagrams</a:t>
            </a:r>
          </a:p>
          <a:p>
            <a:pPr lvl="1"/>
            <a:r>
              <a:rPr lang="en-IN" sz="1600" dirty="0">
                <a:latin typeface="Times New Roman" panose="02020603050405020304" pitchFamily="18" charset="0"/>
                <a:cs typeface="Times New Roman" panose="02020603050405020304" pitchFamily="18" charset="0"/>
              </a:rPr>
              <a:t>Class Diagrams</a:t>
            </a:r>
          </a:p>
          <a:p>
            <a:pPr lvl="1"/>
            <a:r>
              <a:rPr lang="en-IN" sz="1600" dirty="0">
                <a:latin typeface="Times New Roman" panose="02020603050405020304" pitchFamily="18" charset="0"/>
                <a:cs typeface="Times New Roman" panose="02020603050405020304" pitchFamily="18" charset="0"/>
              </a:rPr>
              <a:t>Statechart Diagram</a:t>
            </a:r>
          </a:p>
          <a:p>
            <a:pPr lvl="1"/>
            <a:r>
              <a:rPr lang="en-IN" sz="1600" dirty="0">
                <a:latin typeface="Times New Roman" panose="02020603050405020304" pitchFamily="18" charset="0"/>
                <a:cs typeface="Times New Roman" panose="02020603050405020304" pitchFamily="18" charset="0"/>
              </a:rPr>
              <a:t>Component Diagram</a:t>
            </a:r>
          </a:p>
          <a:p>
            <a:pPr lvl="1"/>
            <a:r>
              <a:rPr lang="en-IN" sz="1600" dirty="0">
                <a:latin typeface="Times New Roman" panose="02020603050405020304" pitchFamily="18" charset="0"/>
                <a:cs typeface="Times New Roman" panose="02020603050405020304" pitchFamily="18" charset="0"/>
              </a:rPr>
              <a:t>Deployment Diagram</a:t>
            </a:r>
          </a:p>
          <a:p>
            <a:r>
              <a:rPr lang="en-IN" sz="2000" dirty="0">
                <a:latin typeface="Times New Roman" panose="02020603050405020304" pitchFamily="18" charset="0"/>
                <a:cs typeface="Times New Roman" panose="02020603050405020304" pitchFamily="18" charset="0"/>
              </a:rPr>
              <a:t>Expected Deliverables</a:t>
            </a:r>
          </a:p>
          <a:p>
            <a:r>
              <a:rPr lang="en-IN" sz="2000" dirty="0">
                <a:latin typeface="Times New Roman" panose="02020603050405020304" pitchFamily="18" charset="0"/>
                <a:cs typeface="Times New Roman" panose="02020603050405020304" pitchFamily="18" charset="0"/>
              </a:rPr>
              <a:t>Implementation Steps</a:t>
            </a:r>
          </a:p>
          <a:p>
            <a:r>
              <a:rPr lang="en-IN" sz="2000" dirty="0">
                <a:latin typeface="Times New Roman" panose="02020603050405020304" pitchFamily="18" charset="0"/>
                <a:cs typeface="Times New Roman" panose="02020603050405020304" pitchFamily="18" charset="0"/>
              </a:rPr>
              <a:t>Result Analysis</a:t>
            </a:r>
          </a:p>
          <a:p>
            <a:r>
              <a:rPr lang="en-IN" sz="2000" dirty="0">
                <a:latin typeface="Times New Roman" panose="02020603050405020304" pitchFamily="18" charset="0"/>
                <a:cs typeface="Times New Roman" panose="02020603050405020304" pitchFamily="18" charset="0"/>
              </a:rPr>
              <a:t>Comparing Various Resumes</a:t>
            </a:r>
          </a:p>
          <a:p>
            <a:r>
              <a:rPr lang="en-IN" sz="2000" dirty="0">
                <a:latin typeface="Times New Roman" panose="02020603050405020304" pitchFamily="18" charset="0"/>
                <a:cs typeface="Times New Roman" panose="02020603050405020304" pitchFamily="18" charset="0"/>
              </a:rPr>
              <a:t>Attainment of Objective</a:t>
            </a:r>
          </a:p>
          <a:p>
            <a:r>
              <a:rPr lang="en-IN" sz="2000" dirty="0">
                <a:latin typeface="Times New Roman" panose="02020603050405020304" pitchFamily="18" charset="0"/>
                <a:cs typeface="Times New Roman" panose="02020603050405020304" pitchFamily="18" charset="0"/>
              </a:rPr>
              <a:t>Future Scope of Project</a:t>
            </a:r>
          </a:p>
        </p:txBody>
      </p:sp>
    </p:spTree>
    <p:extLst>
      <p:ext uri="{BB962C8B-B14F-4D97-AF65-F5344CB8AC3E}">
        <p14:creationId xmlns:p14="http://schemas.microsoft.com/office/powerpoint/2010/main" val="873021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28E4-452A-64E1-A2E6-109FE3353B51}"/>
              </a:ext>
            </a:extLst>
          </p:cNvPr>
          <p:cNvSpPr>
            <a:spLocks noGrp="1"/>
          </p:cNvSpPr>
          <p:nvPr>
            <p:ph type="title"/>
          </p:nvPr>
        </p:nvSpPr>
        <p:spPr>
          <a:xfrm>
            <a:off x="838200" y="224119"/>
            <a:ext cx="10515600" cy="869575"/>
          </a:xfrm>
        </p:spPr>
        <p:txBody>
          <a:bodyPr/>
          <a:lstStyle/>
          <a:p>
            <a:pPr algn="ctr"/>
            <a:r>
              <a:rPr lang="en-IN" b="1" dirty="0"/>
              <a:t>UML Diagrams</a:t>
            </a:r>
          </a:p>
        </p:txBody>
      </p:sp>
      <p:sp>
        <p:nvSpPr>
          <p:cNvPr id="3" name="Content Placeholder 2">
            <a:extLst>
              <a:ext uri="{FF2B5EF4-FFF2-40B4-BE49-F238E27FC236}">
                <a16:creationId xmlns:a16="http://schemas.microsoft.com/office/drawing/2014/main" id="{1DD0D996-6C2E-D32C-64D7-A26D3A97C9ED}"/>
              </a:ext>
            </a:extLst>
          </p:cNvPr>
          <p:cNvSpPr>
            <a:spLocks noGrp="1"/>
          </p:cNvSpPr>
          <p:nvPr>
            <p:ph idx="1"/>
          </p:nvPr>
        </p:nvSpPr>
        <p:spPr>
          <a:xfrm>
            <a:off x="838200" y="1093694"/>
            <a:ext cx="10515600" cy="5083269"/>
          </a:xfrm>
        </p:spPr>
        <p:txBody>
          <a:bodyPr>
            <a:normAutofit/>
          </a:bodyPr>
          <a:lstStyle/>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The Unified Modelling Language allows the software engineer to express an analysis model using the behavior notation that is governed by a set of syntactic semantic and pragmatic rules. A UML system is represented using five different views that describe the system from distinctly different perspective. Each view is defined by a set of diagrams. </a:t>
            </a:r>
          </a:p>
          <a:p>
            <a:pPr algn="just">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User Model View</a:t>
            </a:r>
            <a:r>
              <a:rPr lang="en-US" sz="1800" dirty="0">
                <a:latin typeface="Times New Roman" panose="02020603050405020304" pitchFamily="18" charset="0"/>
                <a:cs typeface="Times New Roman" panose="02020603050405020304" pitchFamily="18" charset="0"/>
              </a:rPr>
              <a:t>:  This view represents the system from the user’s perspective. ii. The analysis representation describes a usage scenario from the end-user’s perspective. </a:t>
            </a:r>
          </a:p>
          <a:p>
            <a:pPr algn="just">
              <a:buFont typeface="Wingdings" panose="05000000000000000000" pitchFamily="2" charset="2"/>
              <a:buChar char="§"/>
            </a:pPr>
            <a:r>
              <a:rPr lang="en-US" sz="1800" b="1" dirty="0">
                <a:latin typeface="Times New Roman" panose="02020603050405020304" pitchFamily="18" charset="0"/>
                <a:cs typeface="Times New Roman" panose="02020603050405020304" pitchFamily="18" charset="0"/>
              </a:rPr>
              <a:t>Structural view</a:t>
            </a:r>
            <a:r>
              <a:rPr lang="en-US" sz="1800" dirty="0">
                <a:latin typeface="Times New Roman" panose="02020603050405020304" pitchFamily="18" charset="0"/>
                <a:cs typeface="Times New Roman" panose="02020603050405020304" pitchFamily="18" charset="0"/>
              </a:rPr>
              <a:t>: In this model the data and functionality are arrived from inside the system. ii. This model view models the static structures.</a:t>
            </a:r>
          </a:p>
          <a:p>
            <a:pPr algn="just">
              <a:buFont typeface="Wingdings" panose="05000000000000000000" pitchFamily="2" charset="2"/>
              <a:buChar char="§"/>
            </a:pPr>
            <a:r>
              <a:rPr lang="en-US" sz="1800" b="1" dirty="0" err="1">
                <a:latin typeface="Times New Roman" panose="02020603050405020304" pitchFamily="18" charset="0"/>
                <a:cs typeface="Times New Roman" panose="02020603050405020304" pitchFamily="18" charset="0"/>
              </a:rPr>
              <a:t>Behavioural</a:t>
            </a:r>
            <a:r>
              <a:rPr lang="en-US" sz="1800" b="1" dirty="0">
                <a:latin typeface="Times New Roman" panose="02020603050405020304" pitchFamily="18" charset="0"/>
                <a:cs typeface="Times New Roman" panose="02020603050405020304" pitchFamily="18" charset="0"/>
              </a:rPr>
              <a:t> Model View: </a:t>
            </a:r>
            <a:r>
              <a:rPr lang="en-US" sz="1800" dirty="0">
                <a:latin typeface="Times New Roman" panose="02020603050405020304" pitchFamily="18" charset="0"/>
                <a:cs typeface="Times New Roman" panose="02020603050405020304" pitchFamily="18" charset="0"/>
              </a:rPr>
              <a:t>It represents the dynamic of </a:t>
            </a:r>
            <a:r>
              <a:rPr lang="en-US" sz="1800" dirty="0" err="1">
                <a:latin typeface="Times New Roman" panose="02020603050405020304" pitchFamily="18" charset="0"/>
                <a:cs typeface="Times New Roman" panose="02020603050405020304" pitchFamily="18" charset="0"/>
              </a:rPr>
              <a:t>behavioural</a:t>
            </a:r>
            <a:r>
              <a:rPr lang="en-US" sz="1800" dirty="0">
                <a:latin typeface="Times New Roman" panose="02020603050405020304" pitchFamily="18" charset="0"/>
                <a:cs typeface="Times New Roman" panose="02020603050405020304" pitchFamily="18" charset="0"/>
              </a:rPr>
              <a:t> as parts of the system, depicting the interactions of collection between various structural elements described in the user model and structural model view.  </a:t>
            </a:r>
          </a:p>
          <a:p>
            <a:pPr algn="just">
              <a:buFont typeface="Wingdings" panose="05000000000000000000" pitchFamily="2" charset="2"/>
              <a:buChar char="§"/>
            </a:pPr>
            <a:r>
              <a:rPr lang="en-US" sz="1800" b="1" dirty="0"/>
              <a:t>Implementation Model View</a:t>
            </a:r>
            <a:r>
              <a:rPr lang="en-US" sz="1800" dirty="0"/>
              <a:t>: In this the structural and </a:t>
            </a:r>
            <a:r>
              <a:rPr lang="en-US" sz="1800" dirty="0" err="1"/>
              <a:t>behavioural</a:t>
            </a:r>
            <a:r>
              <a:rPr lang="en-US" sz="1800" dirty="0"/>
              <a:t> as parts of the system are represented as they are to be built. </a:t>
            </a:r>
          </a:p>
          <a:p>
            <a:pPr algn="just">
              <a:buFont typeface="Wingdings" panose="05000000000000000000" pitchFamily="2" charset="2"/>
              <a:buChar char="§"/>
            </a:pPr>
            <a:r>
              <a:rPr lang="en-US" sz="1800" b="1" dirty="0"/>
              <a:t>Environmental View: </a:t>
            </a:r>
            <a:r>
              <a:rPr lang="en-US" sz="1800" dirty="0"/>
              <a:t>In these the structural and </a:t>
            </a:r>
            <a:r>
              <a:rPr lang="en-US" sz="1800" dirty="0" err="1"/>
              <a:t>behavioural</a:t>
            </a:r>
            <a:r>
              <a:rPr lang="en-US" sz="1800" dirty="0"/>
              <a:t> aspects of the environment in which the system is to be implemented are represented.</a:t>
            </a:r>
            <a:endParaRPr lang="en-IN"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US" sz="1800" dirty="0"/>
          </a:p>
          <a:p>
            <a:pPr algn="just">
              <a:buFont typeface="Wingdings" panose="05000000000000000000" pitchFamily="2" charset="2"/>
              <a:buChar char="§"/>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2726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78D5A-4344-3422-3D80-6F2EB5A9F460}"/>
              </a:ext>
            </a:extLst>
          </p:cNvPr>
          <p:cNvSpPr>
            <a:spLocks noGrp="1"/>
          </p:cNvSpPr>
          <p:nvPr>
            <p:ph type="title"/>
          </p:nvPr>
        </p:nvSpPr>
        <p:spPr/>
        <p:txBody>
          <a:bodyPr/>
          <a:lstStyle/>
          <a:p>
            <a:pPr algn="ctr"/>
            <a:r>
              <a:rPr lang="en-IN" b="1" dirty="0"/>
              <a:t>Class diagram</a:t>
            </a:r>
          </a:p>
        </p:txBody>
      </p:sp>
      <p:pic>
        <p:nvPicPr>
          <p:cNvPr id="5" name="Content Placeholder 4">
            <a:extLst>
              <a:ext uri="{FF2B5EF4-FFF2-40B4-BE49-F238E27FC236}">
                <a16:creationId xmlns:a16="http://schemas.microsoft.com/office/drawing/2014/main" id="{4827623C-CD79-5A4A-C4D1-48F8B4029215}"/>
              </a:ext>
            </a:extLst>
          </p:cNvPr>
          <p:cNvPicPr>
            <a:picLocks noGrp="1" noChangeAspect="1"/>
          </p:cNvPicPr>
          <p:nvPr>
            <p:ph idx="1"/>
          </p:nvPr>
        </p:nvPicPr>
        <p:blipFill rotWithShape="1">
          <a:blip r:embed="rId2"/>
          <a:srcRect l="42071" t="18932" r="18764" b="39342"/>
          <a:stretch/>
        </p:blipFill>
        <p:spPr>
          <a:xfrm>
            <a:off x="6096000" y="1690688"/>
            <a:ext cx="5885778" cy="4802187"/>
          </a:xfrm>
        </p:spPr>
      </p:pic>
      <p:sp>
        <p:nvSpPr>
          <p:cNvPr id="7" name="TextBox 6">
            <a:extLst>
              <a:ext uri="{FF2B5EF4-FFF2-40B4-BE49-F238E27FC236}">
                <a16:creationId xmlns:a16="http://schemas.microsoft.com/office/drawing/2014/main" id="{DACE6792-CE55-E8B7-1F87-E2ED7CFEF1F7}"/>
              </a:ext>
            </a:extLst>
          </p:cNvPr>
          <p:cNvSpPr txBox="1"/>
          <p:nvPr/>
        </p:nvSpPr>
        <p:spPr>
          <a:xfrm>
            <a:off x="129540" y="2981236"/>
            <a:ext cx="5966460" cy="1200329"/>
          </a:xfrm>
          <a:prstGeom prst="rect">
            <a:avLst/>
          </a:prstGeom>
          <a:noFill/>
        </p:spPr>
        <p:txBody>
          <a:bodyPr wrap="square">
            <a:spAutoFit/>
          </a:bodyPr>
          <a:lstStyle/>
          <a:p>
            <a:pPr algn="just"/>
            <a:r>
              <a:rPr lang="en-US" dirty="0"/>
              <a:t>The structure and </a:t>
            </a:r>
            <a:r>
              <a:rPr lang="en-US" dirty="0" err="1"/>
              <a:t>behaviour</a:t>
            </a:r>
            <a:r>
              <a:rPr lang="en-US" dirty="0"/>
              <a:t> of an object are defined by a class, which is a definition, or blueprint, of all objects of a specific type. An object must be explicitly created based on a class and an object thus created is an instance of that class.</a:t>
            </a:r>
            <a:endParaRPr lang="en-IN" dirty="0"/>
          </a:p>
        </p:txBody>
      </p:sp>
    </p:spTree>
    <p:extLst>
      <p:ext uri="{BB962C8B-B14F-4D97-AF65-F5344CB8AC3E}">
        <p14:creationId xmlns:p14="http://schemas.microsoft.com/office/powerpoint/2010/main" val="3458298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2C64-9F23-7519-D403-01AD3802945C}"/>
              </a:ext>
            </a:extLst>
          </p:cNvPr>
          <p:cNvSpPr>
            <a:spLocks noGrp="1"/>
          </p:cNvSpPr>
          <p:nvPr>
            <p:ph type="title"/>
          </p:nvPr>
        </p:nvSpPr>
        <p:spPr/>
        <p:txBody>
          <a:bodyPr>
            <a:normAutofit/>
          </a:bodyPr>
          <a:lstStyle/>
          <a:p>
            <a:pPr algn="ctr"/>
            <a:r>
              <a:rPr lang="en-IN" sz="3200" b="1" dirty="0">
                <a:latin typeface="Times New Roman" panose="02020603050405020304" pitchFamily="18" charset="0"/>
                <a:cs typeface="Times New Roman" panose="02020603050405020304" pitchFamily="18" charset="0"/>
              </a:rPr>
              <a:t>Statechart Diagram</a:t>
            </a:r>
          </a:p>
        </p:txBody>
      </p:sp>
      <p:pic>
        <p:nvPicPr>
          <p:cNvPr id="5" name="Content Placeholder 4">
            <a:extLst>
              <a:ext uri="{FF2B5EF4-FFF2-40B4-BE49-F238E27FC236}">
                <a16:creationId xmlns:a16="http://schemas.microsoft.com/office/drawing/2014/main" id="{63E386AC-D2F7-55E0-5183-44602BC67FAD}"/>
              </a:ext>
            </a:extLst>
          </p:cNvPr>
          <p:cNvPicPr>
            <a:picLocks noGrp="1" noChangeAspect="1"/>
          </p:cNvPicPr>
          <p:nvPr>
            <p:ph idx="1"/>
          </p:nvPr>
        </p:nvPicPr>
        <p:blipFill rotWithShape="1">
          <a:blip r:embed="rId2"/>
          <a:srcRect l="45089" t="22087" r="40923" b="12069"/>
          <a:stretch/>
        </p:blipFill>
        <p:spPr>
          <a:xfrm>
            <a:off x="9006840" y="778412"/>
            <a:ext cx="2602454" cy="5714463"/>
          </a:xfrm>
        </p:spPr>
      </p:pic>
      <p:sp>
        <p:nvSpPr>
          <p:cNvPr id="7" name="TextBox 6">
            <a:extLst>
              <a:ext uri="{FF2B5EF4-FFF2-40B4-BE49-F238E27FC236}">
                <a16:creationId xmlns:a16="http://schemas.microsoft.com/office/drawing/2014/main" id="{865E1887-6687-D8D9-6076-CE8843854122}"/>
              </a:ext>
            </a:extLst>
          </p:cNvPr>
          <p:cNvSpPr txBox="1"/>
          <p:nvPr/>
        </p:nvSpPr>
        <p:spPr>
          <a:xfrm>
            <a:off x="238462" y="2435314"/>
            <a:ext cx="8412480" cy="1200329"/>
          </a:xfrm>
          <a:prstGeom prst="rect">
            <a:avLst/>
          </a:prstGeom>
          <a:noFill/>
        </p:spPr>
        <p:txBody>
          <a:bodyPr wrap="square">
            <a:spAutoFit/>
          </a:bodyPr>
          <a:lstStyle/>
          <a:p>
            <a:pPr algn="just"/>
            <a:r>
              <a:rPr lang="en-US" b="0" i="0" dirty="0">
                <a:solidFill>
                  <a:srgbClr val="202124"/>
                </a:solidFill>
                <a:effectLst/>
                <a:latin typeface="Times New Roman" panose="02020603050405020304" pitchFamily="18" charset="0"/>
                <a:cs typeface="Times New Roman" panose="02020603050405020304" pitchFamily="18" charset="0"/>
              </a:rPr>
              <a:t>State chart diagram is used </a:t>
            </a:r>
            <a:r>
              <a:rPr lang="en-US" b="1" i="0" dirty="0">
                <a:solidFill>
                  <a:srgbClr val="202124"/>
                </a:solidFill>
                <a:effectLst/>
                <a:latin typeface="Times New Roman" panose="02020603050405020304" pitchFamily="18" charset="0"/>
                <a:cs typeface="Times New Roman" panose="02020603050405020304" pitchFamily="18" charset="0"/>
              </a:rPr>
              <a:t>to describe the states of different objects in its life cycle</a:t>
            </a:r>
            <a:r>
              <a:rPr lang="en-US" b="0" i="0" dirty="0">
                <a:solidFill>
                  <a:srgbClr val="202124"/>
                </a:solidFill>
                <a:effectLst/>
                <a:latin typeface="Times New Roman" panose="02020603050405020304" pitchFamily="18" charset="0"/>
                <a:cs typeface="Times New Roman" panose="02020603050405020304" pitchFamily="18" charset="0"/>
              </a:rPr>
              <a:t>. Emphasis is placed on the state changes upon some internal or external events. These states of objects are important to analyze and implement them accurately. </a:t>
            </a:r>
            <a:r>
              <a:rPr lang="en-US" b="0" i="0" dirty="0" err="1">
                <a:solidFill>
                  <a:srgbClr val="202124"/>
                </a:solidFill>
                <a:effectLst/>
                <a:latin typeface="Times New Roman" panose="02020603050405020304" pitchFamily="18" charset="0"/>
                <a:cs typeface="Times New Roman" panose="02020603050405020304" pitchFamily="18" charset="0"/>
              </a:rPr>
              <a:t>Statechart</a:t>
            </a:r>
            <a:r>
              <a:rPr lang="en-US" b="0" i="0" dirty="0">
                <a:solidFill>
                  <a:srgbClr val="202124"/>
                </a:solidFill>
                <a:effectLst/>
                <a:latin typeface="Times New Roman" panose="02020603050405020304" pitchFamily="18" charset="0"/>
                <a:cs typeface="Times New Roman" panose="02020603050405020304" pitchFamily="18" charset="0"/>
              </a:rPr>
              <a:t> diagrams are very important for describing the states</a:t>
            </a:r>
            <a:r>
              <a:rPr lang="en-US" b="0" i="0" dirty="0">
                <a:solidFill>
                  <a:srgbClr val="202124"/>
                </a:solidFill>
                <a:effectLst/>
                <a:latin typeface="arial" panose="020B0604020202020204" pitchFamily="34" charset="0"/>
              </a:rPr>
              <a:t>.</a:t>
            </a:r>
            <a:endParaRPr lang="en-IN" dirty="0"/>
          </a:p>
        </p:txBody>
      </p:sp>
    </p:spTree>
    <p:extLst>
      <p:ext uri="{BB962C8B-B14F-4D97-AF65-F5344CB8AC3E}">
        <p14:creationId xmlns:p14="http://schemas.microsoft.com/office/powerpoint/2010/main" val="4258707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AB4E-B119-AF19-3854-7AFDF7AD3A64}"/>
              </a:ext>
            </a:extLst>
          </p:cNvPr>
          <p:cNvSpPr>
            <a:spLocks noGrp="1"/>
          </p:cNvSpPr>
          <p:nvPr>
            <p:ph type="title"/>
          </p:nvPr>
        </p:nvSpPr>
        <p:spPr>
          <a:xfrm>
            <a:off x="838199" y="584581"/>
            <a:ext cx="10515600" cy="1325563"/>
          </a:xfrm>
        </p:spPr>
        <p:txBody>
          <a:bodyPr>
            <a:normAutofit/>
          </a:bodyPr>
          <a:lstStyle/>
          <a:p>
            <a:pPr algn="ctr"/>
            <a:r>
              <a:rPr lang="en-IN" sz="3200" b="1" dirty="0">
                <a:latin typeface="Times New Roman" panose="02020603050405020304" pitchFamily="18" charset="0"/>
                <a:cs typeface="Times New Roman" panose="02020603050405020304" pitchFamily="18" charset="0"/>
              </a:rPr>
              <a:t>Component diagram</a:t>
            </a:r>
          </a:p>
        </p:txBody>
      </p:sp>
      <p:pic>
        <p:nvPicPr>
          <p:cNvPr id="5" name="Content Placeholder 4">
            <a:extLst>
              <a:ext uri="{FF2B5EF4-FFF2-40B4-BE49-F238E27FC236}">
                <a16:creationId xmlns:a16="http://schemas.microsoft.com/office/drawing/2014/main" id="{7CAD9311-BE20-C6E6-A21D-1ABCB1AC3F31}"/>
              </a:ext>
            </a:extLst>
          </p:cNvPr>
          <p:cNvPicPr>
            <a:picLocks noGrp="1" noChangeAspect="1"/>
          </p:cNvPicPr>
          <p:nvPr>
            <p:ph idx="1"/>
          </p:nvPr>
        </p:nvPicPr>
        <p:blipFill rotWithShape="1">
          <a:blip r:embed="rId2"/>
          <a:srcRect l="42811" t="22613" r="19364" b="39386"/>
          <a:stretch/>
        </p:blipFill>
        <p:spPr>
          <a:xfrm>
            <a:off x="6355080" y="2079525"/>
            <a:ext cx="5532120" cy="4193893"/>
          </a:xfrm>
        </p:spPr>
      </p:pic>
      <p:sp>
        <p:nvSpPr>
          <p:cNvPr id="7" name="TextBox 6">
            <a:extLst>
              <a:ext uri="{FF2B5EF4-FFF2-40B4-BE49-F238E27FC236}">
                <a16:creationId xmlns:a16="http://schemas.microsoft.com/office/drawing/2014/main" id="{D8D4E169-02DF-FD44-66F7-4676AEF0A4C2}"/>
              </a:ext>
            </a:extLst>
          </p:cNvPr>
          <p:cNvSpPr txBox="1"/>
          <p:nvPr/>
        </p:nvSpPr>
        <p:spPr>
          <a:xfrm>
            <a:off x="419100" y="2743200"/>
            <a:ext cx="5859780" cy="1754326"/>
          </a:xfrm>
          <a:prstGeom prst="rect">
            <a:avLst/>
          </a:prstGeom>
          <a:noFill/>
        </p:spPr>
        <p:txBody>
          <a:bodyPr wrap="square">
            <a:spAutoFit/>
          </a:bodyPr>
          <a:lstStyle/>
          <a:p>
            <a:pPr algn="just"/>
            <a:r>
              <a:rPr lang="en-US" b="0" i="0" dirty="0">
                <a:solidFill>
                  <a:srgbClr val="202124"/>
                </a:solidFill>
                <a:effectLst/>
                <a:latin typeface="Times New Roman" panose="02020603050405020304" pitchFamily="18" charset="0"/>
                <a:cs typeface="Times New Roman" panose="02020603050405020304" pitchFamily="18" charset="0"/>
              </a:rPr>
              <a:t>The purpose of a component diagram is to show the relationship between different components in a system. For the purpose of UML 2.0, the term "component" refers to </a:t>
            </a:r>
            <a:r>
              <a:rPr lang="en-US" b="1" i="0" dirty="0">
                <a:solidFill>
                  <a:srgbClr val="202124"/>
                </a:solidFill>
                <a:effectLst/>
                <a:latin typeface="Times New Roman" panose="02020603050405020304" pitchFamily="18" charset="0"/>
                <a:cs typeface="Times New Roman" panose="02020603050405020304" pitchFamily="18" charset="0"/>
              </a:rPr>
              <a:t>a module of classes that represent independent systems or subsystems with the ability to interface with the rest of the system</a:t>
            </a:r>
            <a:r>
              <a:rPr lang="en-US" b="0" i="0" dirty="0">
                <a:solidFill>
                  <a:srgbClr val="202124"/>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115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942F-1F03-F938-D63A-27E74C4BE085}"/>
              </a:ext>
            </a:extLst>
          </p:cNvPr>
          <p:cNvSpPr>
            <a:spLocks noGrp="1"/>
          </p:cNvSpPr>
          <p:nvPr>
            <p:ph type="title"/>
          </p:nvPr>
        </p:nvSpPr>
        <p:spPr>
          <a:xfrm>
            <a:off x="838199" y="696391"/>
            <a:ext cx="10515600" cy="856513"/>
          </a:xfrm>
        </p:spPr>
        <p:txBody>
          <a:bodyPr>
            <a:normAutofit/>
          </a:bodyPr>
          <a:lstStyle/>
          <a:p>
            <a:pPr algn="ctr"/>
            <a:r>
              <a:rPr lang="en-IN" sz="3200" b="1" dirty="0">
                <a:latin typeface="Times New Roman" panose="02020603050405020304" pitchFamily="18" charset="0"/>
                <a:cs typeface="Times New Roman" panose="02020603050405020304" pitchFamily="18" charset="0"/>
              </a:rPr>
              <a:t>Deployment diagram</a:t>
            </a:r>
          </a:p>
        </p:txBody>
      </p:sp>
      <p:pic>
        <p:nvPicPr>
          <p:cNvPr id="5" name="Content Placeholder 4">
            <a:extLst>
              <a:ext uri="{FF2B5EF4-FFF2-40B4-BE49-F238E27FC236}">
                <a16:creationId xmlns:a16="http://schemas.microsoft.com/office/drawing/2014/main" id="{660C0FE3-23E1-F098-948E-D70F5224E865}"/>
              </a:ext>
            </a:extLst>
          </p:cNvPr>
          <p:cNvPicPr>
            <a:picLocks noGrp="1" noChangeAspect="1"/>
          </p:cNvPicPr>
          <p:nvPr>
            <p:ph idx="1"/>
          </p:nvPr>
        </p:nvPicPr>
        <p:blipFill rotWithShape="1">
          <a:blip r:embed="rId2"/>
          <a:srcRect l="44664" t="29843" r="22090" b="16921"/>
          <a:stretch/>
        </p:blipFill>
        <p:spPr>
          <a:xfrm>
            <a:off x="7270376" y="1552905"/>
            <a:ext cx="4563036" cy="4749284"/>
          </a:xfrm>
        </p:spPr>
      </p:pic>
      <p:sp>
        <p:nvSpPr>
          <p:cNvPr id="7" name="TextBox 6">
            <a:extLst>
              <a:ext uri="{FF2B5EF4-FFF2-40B4-BE49-F238E27FC236}">
                <a16:creationId xmlns:a16="http://schemas.microsoft.com/office/drawing/2014/main" id="{31E4367D-BCF6-CFA7-C9CE-5ACA6AF40FF6}"/>
              </a:ext>
            </a:extLst>
          </p:cNvPr>
          <p:cNvSpPr txBox="1"/>
          <p:nvPr/>
        </p:nvSpPr>
        <p:spPr>
          <a:xfrm>
            <a:off x="624840" y="2560796"/>
            <a:ext cx="6096000" cy="1200329"/>
          </a:xfrm>
          <a:prstGeom prst="rect">
            <a:avLst/>
          </a:prstGeom>
          <a:noFill/>
        </p:spPr>
        <p:txBody>
          <a:bodyPr wrap="square">
            <a:spAutoFit/>
          </a:bodyPr>
          <a:lstStyle/>
          <a:p>
            <a:pPr algn="just"/>
            <a:r>
              <a:rPr lang="en-US" b="0" i="0" dirty="0">
                <a:solidFill>
                  <a:srgbClr val="202124"/>
                </a:solidFill>
                <a:effectLst/>
                <a:latin typeface="Times New Roman" panose="02020603050405020304" pitchFamily="18" charset="0"/>
                <a:cs typeface="Times New Roman" panose="02020603050405020304" pitchFamily="18" charset="0"/>
              </a:rPr>
              <a:t>In UML, deployment diagrams </a:t>
            </a:r>
            <a:r>
              <a:rPr lang="en-US" b="1" i="0" dirty="0">
                <a:solidFill>
                  <a:srgbClr val="202124"/>
                </a:solidFill>
                <a:effectLst/>
                <a:latin typeface="Times New Roman" panose="02020603050405020304" pitchFamily="18" charset="0"/>
                <a:cs typeface="Times New Roman" panose="02020603050405020304" pitchFamily="18" charset="0"/>
              </a:rPr>
              <a:t>model the physical architecture of a system</a:t>
            </a:r>
            <a:r>
              <a:rPr lang="en-US" b="0" i="0" dirty="0">
                <a:solidFill>
                  <a:srgbClr val="202124"/>
                </a:solidFill>
                <a:effectLst/>
                <a:latin typeface="Times New Roman" panose="02020603050405020304" pitchFamily="18" charset="0"/>
                <a:cs typeface="Times New Roman" panose="02020603050405020304" pitchFamily="18" charset="0"/>
              </a:rPr>
              <a:t>. Deployment diagrams show the relationships between the software and hardware components in the system and the physical distribution of the processing</a:t>
            </a:r>
            <a:r>
              <a:rPr lang="en-US" b="0" i="0" dirty="0">
                <a:solidFill>
                  <a:srgbClr val="202124"/>
                </a:solidFill>
                <a:effectLst/>
                <a:latin typeface="arial" panose="020B0604020202020204" pitchFamily="34" charset="0"/>
              </a:rPr>
              <a:t>.</a:t>
            </a:r>
            <a:endParaRPr lang="en-IN" dirty="0"/>
          </a:p>
        </p:txBody>
      </p:sp>
    </p:spTree>
    <p:extLst>
      <p:ext uri="{BB962C8B-B14F-4D97-AF65-F5344CB8AC3E}">
        <p14:creationId xmlns:p14="http://schemas.microsoft.com/office/powerpoint/2010/main" val="357720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F9A2-B78D-194D-05D6-227EB2ACA561}"/>
              </a:ext>
            </a:extLst>
          </p:cNvPr>
          <p:cNvSpPr>
            <a:spLocks noGrp="1"/>
          </p:cNvSpPr>
          <p:nvPr>
            <p:ph type="title"/>
          </p:nvPr>
        </p:nvSpPr>
        <p:spPr>
          <a:xfrm>
            <a:off x="838200" y="724928"/>
            <a:ext cx="10515600" cy="863829"/>
          </a:xfrm>
        </p:spPr>
        <p:txBody>
          <a:bodyPr>
            <a:normAutofit/>
          </a:bodyPr>
          <a:lstStyle/>
          <a:p>
            <a:pPr algn="ctr"/>
            <a:r>
              <a:rPr lang="en-IN" sz="3200" b="1" dirty="0">
                <a:latin typeface="Times New Roman" panose="02020603050405020304" pitchFamily="18" charset="0"/>
                <a:cs typeface="Times New Roman" panose="02020603050405020304" pitchFamily="18" charset="0"/>
              </a:rPr>
              <a:t>Expected deliverables</a:t>
            </a:r>
          </a:p>
        </p:txBody>
      </p:sp>
      <p:sp>
        <p:nvSpPr>
          <p:cNvPr id="3" name="Content Placeholder 2">
            <a:extLst>
              <a:ext uri="{FF2B5EF4-FFF2-40B4-BE49-F238E27FC236}">
                <a16:creationId xmlns:a16="http://schemas.microsoft.com/office/drawing/2014/main" id="{9D0D4F5D-7C12-8BB7-C34F-5BC130515E91}"/>
              </a:ext>
            </a:extLst>
          </p:cNvPr>
          <p:cNvSpPr>
            <a:spLocks noGrp="1"/>
          </p:cNvSpPr>
          <p:nvPr>
            <p:ph idx="1"/>
          </p:nvPr>
        </p:nvSpPr>
        <p:spPr>
          <a:xfrm>
            <a:off x="838200" y="1781734"/>
            <a:ext cx="10515600" cy="4351338"/>
          </a:xfrm>
        </p:spPr>
        <p:txBody>
          <a:bodyPr>
            <a:normAutofit/>
          </a:bodyPr>
          <a:lstStyle/>
          <a:p>
            <a:pPr algn="just"/>
            <a:r>
              <a:rPr lang="en-IN" sz="2400" dirty="0">
                <a:latin typeface="Times New Roman" panose="02020603050405020304" pitchFamily="18" charset="0"/>
                <a:cs typeface="Times New Roman" panose="02020603050405020304" pitchFamily="18" charset="0"/>
              </a:rPr>
              <a:t>The main objective of this project is to parse the resumes by converting unstructured data into structured data that makes easy to identify the skillset, goals, behavioural dimensions of an employee . It also provides a ranking system that makes to identify the best employee’s resume of all other resumes.</a:t>
            </a:r>
          </a:p>
          <a:p>
            <a:pPr algn="just"/>
            <a:r>
              <a:rPr lang="en-IN" sz="2400" dirty="0">
                <a:latin typeface="Times New Roman" panose="02020603050405020304" pitchFamily="18" charset="0"/>
                <a:cs typeface="Times New Roman" panose="02020603050405020304" pitchFamily="18" charset="0"/>
              </a:rPr>
              <a:t>It provides the percentage it matches with the required qualifications of a particular company with the employee resume.</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829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93E3-15F8-9CC7-049E-B8EB4117FAFA}"/>
              </a:ext>
            </a:extLst>
          </p:cNvPr>
          <p:cNvSpPr>
            <a:spLocks noGrp="1"/>
          </p:cNvSpPr>
          <p:nvPr>
            <p:ph type="title"/>
          </p:nvPr>
        </p:nvSpPr>
        <p:spPr>
          <a:xfrm>
            <a:off x="1294362" y="687629"/>
            <a:ext cx="9603275" cy="829056"/>
          </a:xfrm>
        </p:spPr>
        <p:txBody>
          <a:bodyPr>
            <a:normAutofit/>
          </a:bodyPr>
          <a:lstStyle/>
          <a:p>
            <a:pPr algn="ctr"/>
            <a:r>
              <a:rPr lang="en-IN" sz="3200" b="1" dirty="0">
                <a:latin typeface="Times New Roman" panose="02020603050405020304" pitchFamily="18" charset="0"/>
                <a:cs typeface="Times New Roman" panose="02020603050405020304" pitchFamily="18" charset="0"/>
              </a:rPr>
              <a:t>Implementation Steps </a:t>
            </a:r>
          </a:p>
        </p:txBody>
      </p:sp>
      <p:pic>
        <p:nvPicPr>
          <p:cNvPr id="4" name="Picture 2">
            <a:extLst>
              <a:ext uri="{FF2B5EF4-FFF2-40B4-BE49-F238E27FC236}">
                <a16:creationId xmlns:a16="http://schemas.microsoft.com/office/drawing/2014/main" id="{0D299606-CD36-E8EA-E03B-992A6D1072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74432" y="2123519"/>
            <a:ext cx="8125959" cy="3962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100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7EFA9B-AF68-15B1-B781-85ADD5B6F31A}"/>
              </a:ext>
            </a:extLst>
          </p:cNvPr>
          <p:cNvSpPr>
            <a:spLocks noGrp="1"/>
          </p:cNvSpPr>
          <p:nvPr>
            <p:ph idx="1"/>
          </p:nvPr>
        </p:nvSpPr>
        <p:spPr/>
        <p:txBody>
          <a:bodyPr/>
          <a:lstStyle/>
          <a:p>
            <a:r>
              <a:rPr lang="en-IN" dirty="0"/>
              <a:t>Step -1:-Installing docx2txt library ,which is a python utility to extract text and images from docx files.</a:t>
            </a:r>
            <a:endParaRPr lang="en-IN" b="0" dirty="0">
              <a:solidFill>
                <a:srgbClr val="000000"/>
              </a:solidFill>
              <a:effectLst/>
              <a:latin typeface="Courier New" panose="02070309020205020404" pitchFamily="49" charset="0"/>
            </a:endParaRPr>
          </a:p>
          <a:p>
            <a:endParaRPr lang="en-IN" b="0" dirty="0">
              <a:solidFill>
                <a:srgbClr val="000000"/>
              </a:solidFill>
              <a:effectLst/>
              <a:latin typeface="Courier New" panose="02070309020205020404" pitchFamily="49" charset="0"/>
            </a:endParaRPr>
          </a:p>
          <a:p>
            <a:pPr marL="0" indent="0">
              <a:buNone/>
            </a:pPr>
            <a:endParaRPr lang="en-IN" dirty="0"/>
          </a:p>
        </p:txBody>
      </p:sp>
      <p:pic>
        <p:nvPicPr>
          <p:cNvPr id="5" name="Picture 4">
            <a:extLst>
              <a:ext uri="{FF2B5EF4-FFF2-40B4-BE49-F238E27FC236}">
                <a16:creationId xmlns:a16="http://schemas.microsoft.com/office/drawing/2014/main" id="{5575D7B9-6BA0-554F-5CA3-A7813C059C46}"/>
              </a:ext>
            </a:extLst>
          </p:cNvPr>
          <p:cNvPicPr>
            <a:picLocks noChangeAspect="1"/>
          </p:cNvPicPr>
          <p:nvPr/>
        </p:nvPicPr>
        <p:blipFill rotWithShape="1">
          <a:blip r:embed="rId2"/>
          <a:srcRect l="22059" t="24652" b="42223"/>
          <a:stretch/>
        </p:blipFill>
        <p:spPr>
          <a:xfrm>
            <a:off x="1344706" y="3026803"/>
            <a:ext cx="9502588" cy="3490538"/>
          </a:xfrm>
          <a:prstGeom prst="rect">
            <a:avLst/>
          </a:prstGeom>
        </p:spPr>
      </p:pic>
    </p:spTree>
    <p:extLst>
      <p:ext uri="{BB962C8B-B14F-4D97-AF65-F5344CB8AC3E}">
        <p14:creationId xmlns:p14="http://schemas.microsoft.com/office/powerpoint/2010/main" val="43932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50548C-4263-5934-69EB-3AD77C1B2D11}"/>
              </a:ext>
            </a:extLst>
          </p:cNvPr>
          <p:cNvSpPr>
            <a:spLocks noGrp="1"/>
          </p:cNvSpPr>
          <p:nvPr>
            <p:ph idx="1"/>
          </p:nvPr>
        </p:nvSpPr>
        <p:spPr/>
        <p:txBody>
          <a:bodyPr/>
          <a:lstStyle/>
          <a:p>
            <a:r>
              <a:rPr lang="en-IN" b="1" dirty="0">
                <a:latin typeface="Times New Roman" panose="02020603050405020304" pitchFamily="18" charset="0"/>
                <a:cs typeface="Times New Roman" panose="02020603050405020304" pitchFamily="18" charset="0"/>
              </a:rPr>
              <a:t>Step-2</a:t>
            </a:r>
            <a:r>
              <a:rPr lang="en-IN" dirty="0">
                <a:latin typeface="Times New Roman" panose="02020603050405020304" pitchFamily="18" charset="0"/>
                <a:cs typeface="Times New Roman" panose="02020603050405020304" pitchFamily="18" charset="0"/>
              </a:rPr>
              <a:t>:-</a:t>
            </a:r>
            <a:r>
              <a:rPr lang="en-IN" dirty="0"/>
              <a:t>Installing </a:t>
            </a:r>
            <a:r>
              <a:rPr lang="en-IN" dirty="0" err="1"/>
              <a:t>pdfminer.six</a:t>
            </a:r>
            <a:r>
              <a:rPr lang="en-IN" dirty="0"/>
              <a:t>  library ,which is a python utility to extract text and images from pdf files.</a:t>
            </a:r>
            <a:endParaRPr lang="en-IN" b="0" dirty="0">
              <a:solidFill>
                <a:srgbClr val="000000"/>
              </a:solidFill>
              <a:effectLst/>
              <a:latin typeface="Courier New" panose="02070309020205020404" pitchFamily="49" charset="0"/>
            </a:endParaRPr>
          </a:p>
          <a:p>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6C7D4F2-A3AC-DB63-EB8B-A129CCDC42A5}"/>
              </a:ext>
            </a:extLst>
          </p:cNvPr>
          <p:cNvPicPr>
            <a:picLocks noChangeAspect="1"/>
          </p:cNvPicPr>
          <p:nvPr/>
        </p:nvPicPr>
        <p:blipFill rotWithShape="1">
          <a:blip r:embed="rId2"/>
          <a:srcRect l="21765" t="20653" r="809" b="44968"/>
          <a:stretch/>
        </p:blipFill>
        <p:spPr>
          <a:xfrm>
            <a:off x="838199" y="3030071"/>
            <a:ext cx="10152529" cy="3299011"/>
          </a:xfrm>
          <a:prstGeom prst="rect">
            <a:avLst/>
          </a:prstGeom>
        </p:spPr>
      </p:pic>
    </p:spTree>
    <p:extLst>
      <p:ext uri="{BB962C8B-B14F-4D97-AF65-F5344CB8AC3E}">
        <p14:creationId xmlns:p14="http://schemas.microsoft.com/office/powerpoint/2010/main" val="326536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D0D996-6C2E-D32C-64D7-A26D3A97C9ED}"/>
              </a:ext>
            </a:extLst>
          </p:cNvPr>
          <p:cNvSpPr>
            <a:spLocks noGrp="1"/>
          </p:cNvSpPr>
          <p:nvPr>
            <p:ph idx="1"/>
          </p:nvPr>
        </p:nvSpPr>
        <p:spPr/>
        <p:txBody>
          <a:bodyPr>
            <a:normAutofit/>
          </a:bodyPr>
          <a:lstStyle/>
          <a:p>
            <a:r>
              <a:rPr lang="en-IN" sz="1800" dirty="0">
                <a:latin typeface="Times New Roman" panose="02020603050405020304" pitchFamily="18" charset="0"/>
                <a:cs typeface="Times New Roman" panose="02020603050405020304" pitchFamily="18" charset="0"/>
              </a:rPr>
              <a:t>Step-3:-Extracting the text from the docx.</a:t>
            </a:r>
          </a:p>
        </p:txBody>
      </p:sp>
      <p:pic>
        <p:nvPicPr>
          <p:cNvPr id="6" name="Picture 5">
            <a:extLst>
              <a:ext uri="{FF2B5EF4-FFF2-40B4-BE49-F238E27FC236}">
                <a16:creationId xmlns:a16="http://schemas.microsoft.com/office/drawing/2014/main" id="{2B15E781-8E32-7C00-A68B-5481C367126E}"/>
              </a:ext>
            </a:extLst>
          </p:cNvPr>
          <p:cNvPicPr>
            <a:picLocks noChangeAspect="1"/>
          </p:cNvPicPr>
          <p:nvPr/>
        </p:nvPicPr>
        <p:blipFill rotWithShape="1">
          <a:blip r:embed="rId2"/>
          <a:srcRect l="23162" t="21177" b="48104"/>
          <a:stretch/>
        </p:blipFill>
        <p:spPr>
          <a:xfrm>
            <a:off x="1985682" y="2375646"/>
            <a:ext cx="9368118" cy="3523129"/>
          </a:xfrm>
          <a:prstGeom prst="rect">
            <a:avLst/>
          </a:prstGeom>
        </p:spPr>
      </p:pic>
    </p:spTree>
    <p:extLst>
      <p:ext uri="{BB962C8B-B14F-4D97-AF65-F5344CB8AC3E}">
        <p14:creationId xmlns:p14="http://schemas.microsoft.com/office/powerpoint/2010/main" val="40995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98BA-0528-008F-117D-7D8B23818EFF}"/>
              </a:ext>
            </a:extLst>
          </p:cNvPr>
          <p:cNvSpPr>
            <a:spLocks noGrp="1"/>
          </p:cNvSpPr>
          <p:nvPr>
            <p:ph type="title"/>
          </p:nvPr>
        </p:nvSpPr>
        <p:spPr>
          <a:xfrm>
            <a:off x="838200" y="454933"/>
            <a:ext cx="10515600" cy="998311"/>
          </a:xfrm>
          <a:noFill/>
        </p:spPr>
        <p:txBody>
          <a:bodyPr>
            <a:normAutofit/>
          </a:bodyPr>
          <a:lstStyle/>
          <a:p>
            <a:pPr algn="ctr"/>
            <a:r>
              <a:rPr lang="en-IN" sz="32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6838BBE7-D62F-9106-F775-A2376BDD7EE3}"/>
              </a:ext>
            </a:extLst>
          </p:cNvPr>
          <p:cNvSpPr>
            <a:spLocks noGrp="1"/>
          </p:cNvSpPr>
          <p:nvPr>
            <p:ph idx="1"/>
          </p:nvPr>
        </p:nvSpPr>
        <p:spPr>
          <a:xfrm>
            <a:off x="376918" y="1281793"/>
            <a:ext cx="11438164" cy="5576207"/>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Job Requirement is considered one of the major activities for humans which is a very strenuous job to find fruitful talent. Agencies and various high-level firms must deal with a large number of new jobs seeking people with various resumes. However, managing large amounts of text data and selecting the best-fit candidate is more difficult and time consuming. Our model is basically to extract the details and statistics from the resume and ranking the resume based on the preference of the company associated requirements using Natural Language Processing (NLP). This project presents a system that uses Natural Language Processing (NLP) techniques to extract minute data from a resume, such as education, skills, and experience. Basically, we are going to build a job portal where the employees and applicants would upload their resume for a particular job, the information will be parsed and structured resume with information will be generated and that gives the percentage of the match and also resumes of employees will be ranked according to the requirement of the company skill set.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696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AA36F05-1EFB-7965-B719-565C00EEE6B5}"/>
              </a:ext>
            </a:extLst>
          </p:cNvPr>
          <p:cNvSpPr>
            <a:spLocks noGrp="1"/>
          </p:cNvSpPr>
          <p:nvPr>
            <p:ph idx="1"/>
          </p:nvPr>
        </p:nvSpPr>
        <p:spPr>
          <a:xfrm>
            <a:off x="838200" y="439271"/>
            <a:ext cx="10515600" cy="5737692"/>
          </a:xfrm>
        </p:spPr>
        <p:txBody>
          <a:bodyPr/>
          <a:lstStyle/>
          <a:p>
            <a:pPr marL="0" indent="0" algn="l">
              <a:buNone/>
            </a:pPr>
            <a:r>
              <a:rPr lang="en-IN" dirty="0">
                <a:latin typeface="Times New Roman" panose="02020603050405020304" pitchFamily="18" charset="0"/>
                <a:cs typeface="Times New Roman" panose="02020603050405020304" pitchFamily="18" charset="0"/>
              </a:rPr>
              <a:t>The text displayed from the docx</a:t>
            </a:r>
          </a:p>
        </p:txBody>
      </p:sp>
      <p:pic>
        <p:nvPicPr>
          <p:cNvPr id="5" name="Picture 4">
            <a:extLst>
              <a:ext uri="{FF2B5EF4-FFF2-40B4-BE49-F238E27FC236}">
                <a16:creationId xmlns:a16="http://schemas.microsoft.com/office/drawing/2014/main" id="{71F7AB20-7E5E-BB6F-1AE7-57E249F3C3D3}"/>
              </a:ext>
            </a:extLst>
          </p:cNvPr>
          <p:cNvPicPr>
            <a:picLocks noChangeAspect="1"/>
          </p:cNvPicPr>
          <p:nvPr/>
        </p:nvPicPr>
        <p:blipFill rotWithShape="1">
          <a:blip r:embed="rId2"/>
          <a:srcRect l="23603" t="20785" b="12026"/>
          <a:stretch/>
        </p:blipFill>
        <p:spPr>
          <a:xfrm>
            <a:off x="1030941" y="1317812"/>
            <a:ext cx="10157012" cy="4966447"/>
          </a:xfrm>
          <a:prstGeom prst="rect">
            <a:avLst/>
          </a:prstGeom>
        </p:spPr>
      </p:pic>
    </p:spTree>
    <p:extLst>
      <p:ext uri="{BB962C8B-B14F-4D97-AF65-F5344CB8AC3E}">
        <p14:creationId xmlns:p14="http://schemas.microsoft.com/office/powerpoint/2010/main" val="2411966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F4104A-1682-A17D-1437-5BE08826A481}"/>
              </a:ext>
            </a:extLst>
          </p:cNvPr>
          <p:cNvSpPr>
            <a:spLocks noGrp="1"/>
          </p:cNvSpPr>
          <p:nvPr>
            <p:ph idx="1"/>
          </p:nvPr>
        </p:nvSpPr>
        <p:spPr>
          <a:xfrm>
            <a:off x="838200" y="905435"/>
            <a:ext cx="10515600" cy="5558118"/>
          </a:xfrm>
        </p:spPr>
        <p:txBody>
          <a:bodyPr/>
          <a:lstStyle/>
          <a:p>
            <a:pPr marL="0" indent="0" algn="l">
              <a:buNone/>
            </a:pPr>
            <a:r>
              <a:rPr lang="en-US" b="0" i="0" dirty="0">
                <a:solidFill>
                  <a:srgbClr val="212529"/>
                </a:solidFill>
                <a:effectLst/>
                <a:latin typeface="-apple-system"/>
              </a:rPr>
              <a:t>Step -4:-Installing </a:t>
            </a:r>
            <a:r>
              <a:rPr lang="en-US" b="0" i="0" dirty="0" err="1">
                <a:solidFill>
                  <a:srgbClr val="212529"/>
                </a:solidFill>
                <a:effectLst/>
                <a:latin typeface="-apple-system"/>
              </a:rPr>
              <a:t>nltk</a:t>
            </a:r>
            <a:r>
              <a:rPr lang="en-US" b="0" i="0" dirty="0">
                <a:solidFill>
                  <a:srgbClr val="212529"/>
                </a:solidFill>
                <a:effectLst/>
                <a:latin typeface="-apple-system"/>
              </a:rPr>
              <a:t> .</a:t>
            </a:r>
            <a:r>
              <a:rPr lang="en-US" b="0" i="0" dirty="0">
                <a:solidFill>
                  <a:srgbClr val="202124"/>
                </a:solidFill>
                <a:effectLst/>
                <a:latin typeface="arial" panose="020B0604020202020204" pitchFamily="34" charset="0"/>
              </a:rPr>
              <a:t> </a:t>
            </a:r>
            <a:r>
              <a:rPr lang="en-US" b="0" i="0" dirty="0">
                <a:solidFill>
                  <a:srgbClr val="202124"/>
                </a:solidFill>
                <a:effectLst/>
                <a:latin typeface="Times New Roman" panose="02020603050405020304" pitchFamily="18" charset="0"/>
                <a:cs typeface="Times New Roman" panose="02020603050405020304" pitchFamily="18" charset="0"/>
              </a:rPr>
              <a:t>It is a really powerful tool </a:t>
            </a:r>
            <a:r>
              <a:rPr lang="en-US" b="1" i="0" dirty="0">
                <a:solidFill>
                  <a:srgbClr val="202124"/>
                </a:solidFill>
                <a:effectLst/>
                <a:latin typeface="Times New Roman" panose="02020603050405020304" pitchFamily="18" charset="0"/>
                <a:cs typeface="Times New Roman" panose="02020603050405020304" pitchFamily="18" charset="0"/>
              </a:rPr>
              <a:t>to preprocess text data for further analysis like with ML models</a:t>
            </a:r>
            <a:r>
              <a:rPr lang="en-US" b="0" i="0" dirty="0">
                <a:solidFill>
                  <a:srgbClr val="202124"/>
                </a:solidFill>
                <a:effectLst/>
                <a:latin typeface="Times New Roman" panose="02020603050405020304" pitchFamily="18" charset="0"/>
                <a:cs typeface="Times New Roman" panose="02020603050405020304" pitchFamily="18" charset="0"/>
              </a:rPr>
              <a:t> for instance. It helps convert text into numbers, which the model can then easily work with</a:t>
            </a:r>
            <a:endParaRPr lang="en-US" b="0" i="0" dirty="0">
              <a:solidFill>
                <a:srgbClr val="212529"/>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F98513F-49E0-51A6-18E8-7E045FB2BD5B}"/>
              </a:ext>
            </a:extLst>
          </p:cNvPr>
          <p:cNvPicPr>
            <a:picLocks noChangeAspect="1"/>
          </p:cNvPicPr>
          <p:nvPr/>
        </p:nvPicPr>
        <p:blipFill rotWithShape="1">
          <a:blip r:embed="rId2"/>
          <a:srcRect l="20882" t="24652" b="53595"/>
          <a:stretch/>
        </p:blipFill>
        <p:spPr>
          <a:xfrm>
            <a:off x="838200" y="2680447"/>
            <a:ext cx="9646024" cy="2859741"/>
          </a:xfrm>
          <a:prstGeom prst="rect">
            <a:avLst/>
          </a:prstGeom>
        </p:spPr>
      </p:pic>
    </p:spTree>
    <p:extLst>
      <p:ext uri="{BB962C8B-B14F-4D97-AF65-F5344CB8AC3E}">
        <p14:creationId xmlns:p14="http://schemas.microsoft.com/office/powerpoint/2010/main" val="3756189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14DDF36-BFEC-7FDE-9F34-354A2BD9C9FB}"/>
              </a:ext>
            </a:extLst>
          </p:cNvPr>
          <p:cNvSpPr>
            <a:spLocks noGrp="1"/>
          </p:cNvSpPr>
          <p:nvPr>
            <p:ph idx="1"/>
          </p:nvPr>
        </p:nvSpPr>
        <p:spPr/>
        <p:txBody>
          <a:bodyPr/>
          <a:lstStyle/>
          <a:p>
            <a:pPr algn="just"/>
            <a:r>
              <a:rPr lang="en-IN" dirty="0"/>
              <a:t>Step -5:-Installing NumPy.</a:t>
            </a:r>
            <a:r>
              <a:rPr lang="en-US" b="0" i="0" dirty="0">
                <a:solidFill>
                  <a:srgbClr val="202124"/>
                </a:solidFill>
                <a:effectLst/>
                <a:latin typeface="arial" panose="020B0604020202020204" pitchFamily="34" charset="0"/>
              </a:rPr>
              <a:t> </a:t>
            </a:r>
            <a:r>
              <a:rPr lang="en-US" b="0" i="0" dirty="0">
                <a:solidFill>
                  <a:srgbClr val="202124"/>
                </a:solidFill>
                <a:effectLst/>
                <a:latin typeface="Times New Roman" panose="02020603050405020304" pitchFamily="18" charset="0"/>
                <a:cs typeface="Times New Roman" panose="02020603050405020304" pitchFamily="18" charset="0"/>
              </a:rPr>
              <a:t>NumPy is a Python library used for </a:t>
            </a:r>
            <a:r>
              <a:rPr lang="en-US" b="1" i="0" dirty="0">
                <a:solidFill>
                  <a:srgbClr val="202124"/>
                </a:solidFill>
                <a:effectLst/>
                <a:latin typeface="Times New Roman" panose="02020603050405020304" pitchFamily="18" charset="0"/>
                <a:cs typeface="Times New Roman" panose="02020603050405020304" pitchFamily="18" charset="0"/>
              </a:rPr>
              <a:t>working with arrays</a:t>
            </a:r>
            <a:r>
              <a:rPr lang="en-US" b="0" i="0" dirty="0">
                <a:solidFill>
                  <a:srgbClr val="202124"/>
                </a:solidFill>
                <a:effectLst/>
                <a:latin typeface="Times New Roman" panose="02020603050405020304" pitchFamily="18" charset="0"/>
                <a:cs typeface="Times New Roman" panose="02020603050405020304" pitchFamily="18" charset="0"/>
              </a:rPr>
              <a:t>. It also has functions for working in domain of linear algebra, </a:t>
            </a:r>
            <a:r>
              <a:rPr lang="en-US" b="0" i="0" dirty="0" err="1">
                <a:solidFill>
                  <a:srgbClr val="202124"/>
                </a:solidFill>
                <a:effectLst/>
                <a:latin typeface="Times New Roman" panose="02020603050405020304" pitchFamily="18" charset="0"/>
                <a:cs typeface="Times New Roman" panose="02020603050405020304" pitchFamily="18" charset="0"/>
              </a:rPr>
              <a:t>fourier</a:t>
            </a:r>
            <a:r>
              <a:rPr lang="en-US" b="0" i="0" dirty="0">
                <a:solidFill>
                  <a:srgbClr val="202124"/>
                </a:solidFill>
                <a:effectLst/>
                <a:latin typeface="Times New Roman" panose="02020603050405020304" pitchFamily="18" charset="0"/>
                <a:cs typeface="Times New Roman" panose="02020603050405020304" pitchFamily="18" charset="0"/>
              </a:rPr>
              <a:t> transform, and matrices</a:t>
            </a:r>
            <a:r>
              <a:rPr lang="en-US" b="0" i="0" dirty="0">
                <a:solidFill>
                  <a:srgbClr val="202124"/>
                </a:solidFill>
                <a:effectLst/>
                <a:latin typeface="arial" panose="020B0604020202020204" pitchFamily="34" charset="0"/>
              </a:rPr>
              <a:t>. </a:t>
            </a:r>
            <a:endParaRPr lang="en-IN" dirty="0"/>
          </a:p>
        </p:txBody>
      </p:sp>
      <p:pic>
        <p:nvPicPr>
          <p:cNvPr id="5" name="Picture 4">
            <a:extLst>
              <a:ext uri="{FF2B5EF4-FFF2-40B4-BE49-F238E27FC236}">
                <a16:creationId xmlns:a16="http://schemas.microsoft.com/office/drawing/2014/main" id="{8B596622-34B7-B55D-3EA8-E51D3A34A764}"/>
              </a:ext>
            </a:extLst>
          </p:cNvPr>
          <p:cNvPicPr>
            <a:picLocks noChangeAspect="1"/>
          </p:cNvPicPr>
          <p:nvPr/>
        </p:nvPicPr>
        <p:blipFill rotWithShape="1">
          <a:blip r:embed="rId2"/>
          <a:srcRect l="22059" t="21307" b="62876"/>
          <a:stretch/>
        </p:blipFill>
        <p:spPr>
          <a:xfrm>
            <a:off x="1102659" y="3541057"/>
            <a:ext cx="9502588" cy="1936377"/>
          </a:xfrm>
          <a:prstGeom prst="rect">
            <a:avLst/>
          </a:prstGeom>
        </p:spPr>
      </p:pic>
    </p:spTree>
    <p:extLst>
      <p:ext uri="{BB962C8B-B14F-4D97-AF65-F5344CB8AC3E}">
        <p14:creationId xmlns:p14="http://schemas.microsoft.com/office/powerpoint/2010/main" val="1590056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0D4F5D-7C12-8BB7-C34F-5BC130515E91}"/>
              </a:ext>
            </a:extLst>
          </p:cNvPr>
          <p:cNvSpPr>
            <a:spLocks noGrp="1"/>
          </p:cNvSpPr>
          <p:nvPr>
            <p:ph idx="1"/>
          </p:nvPr>
        </p:nvSpPr>
        <p:spPr>
          <a:xfrm>
            <a:off x="838200" y="403412"/>
            <a:ext cx="10515600" cy="609600"/>
          </a:xfrm>
        </p:spPr>
        <p:txBody>
          <a:bodyPr>
            <a:normAutofit/>
          </a:bodyPr>
          <a:lstStyle/>
          <a:p>
            <a:r>
              <a:rPr lang="en-IN" sz="2400" dirty="0">
                <a:latin typeface="Times New Roman" panose="02020603050405020304" pitchFamily="18" charset="0"/>
                <a:cs typeface="Times New Roman" panose="02020603050405020304" pitchFamily="18" charset="0"/>
              </a:rPr>
              <a:t>Step 6:-Extracting Names from resumes </a:t>
            </a:r>
          </a:p>
          <a:p>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554EB8C-5396-1D49-8E4D-3DF133B28704}"/>
              </a:ext>
            </a:extLst>
          </p:cNvPr>
          <p:cNvPicPr>
            <a:picLocks noChangeAspect="1"/>
          </p:cNvPicPr>
          <p:nvPr/>
        </p:nvPicPr>
        <p:blipFill rotWithShape="1">
          <a:blip r:embed="rId2"/>
          <a:srcRect l="21838" t="17573" r="1324" b="12288"/>
          <a:stretch/>
        </p:blipFill>
        <p:spPr>
          <a:xfrm>
            <a:off x="151662" y="1389529"/>
            <a:ext cx="6022779" cy="4671826"/>
          </a:xfrm>
          <a:prstGeom prst="rect">
            <a:avLst/>
          </a:prstGeom>
        </p:spPr>
      </p:pic>
      <p:pic>
        <p:nvPicPr>
          <p:cNvPr id="7" name="Picture 6">
            <a:extLst>
              <a:ext uri="{FF2B5EF4-FFF2-40B4-BE49-F238E27FC236}">
                <a16:creationId xmlns:a16="http://schemas.microsoft.com/office/drawing/2014/main" id="{0B1C8E39-FCCD-6E68-3840-003EF2278553}"/>
              </a:ext>
            </a:extLst>
          </p:cNvPr>
          <p:cNvPicPr>
            <a:picLocks noChangeAspect="1"/>
          </p:cNvPicPr>
          <p:nvPr/>
        </p:nvPicPr>
        <p:blipFill rotWithShape="1">
          <a:blip r:embed="rId3"/>
          <a:srcRect l="22647" t="20262" r="27353" b="33203"/>
          <a:stretch/>
        </p:blipFill>
        <p:spPr>
          <a:xfrm>
            <a:off x="6174441" y="1515035"/>
            <a:ext cx="5865897" cy="4447708"/>
          </a:xfrm>
          <a:prstGeom prst="rect">
            <a:avLst/>
          </a:prstGeom>
        </p:spPr>
      </p:pic>
    </p:spTree>
    <p:extLst>
      <p:ext uri="{BB962C8B-B14F-4D97-AF65-F5344CB8AC3E}">
        <p14:creationId xmlns:p14="http://schemas.microsoft.com/office/powerpoint/2010/main" val="3558414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D1EB91D-E520-BE9A-0AAE-F32E6880C250}"/>
              </a:ext>
            </a:extLst>
          </p:cNvPr>
          <p:cNvSpPr>
            <a:spLocks noGrp="1"/>
          </p:cNvSpPr>
          <p:nvPr>
            <p:ph idx="1"/>
          </p:nvPr>
        </p:nvSpPr>
        <p:spPr>
          <a:xfrm>
            <a:off x="838200" y="322729"/>
            <a:ext cx="10515600" cy="519953"/>
          </a:xfrm>
        </p:spPr>
        <p:txBody>
          <a:bodyPr/>
          <a:lstStyle/>
          <a:p>
            <a:r>
              <a:rPr lang="en-IN" dirty="0"/>
              <a:t>Step -7:-Extracting Email addresses</a:t>
            </a:r>
          </a:p>
          <a:p>
            <a:endParaRPr lang="en-IN" dirty="0"/>
          </a:p>
        </p:txBody>
      </p:sp>
      <p:pic>
        <p:nvPicPr>
          <p:cNvPr id="7" name="Picture 6">
            <a:extLst>
              <a:ext uri="{FF2B5EF4-FFF2-40B4-BE49-F238E27FC236}">
                <a16:creationId xmlns:a16="http://schemas.microsoft.com/office/drawing/2014/main" id="{4BDFF114-91D9-8383-860E-8BFA01553483}"/>
              </a:ext>
            </a:extLst>
          </p:cNvPr>
          <p:cNvPicPr>
            <a:picLocks noChangeAspect="1"/>
          </p:cNvPicPr>
          <p:nvPr/>
        </p:nvPicPr>
        <p:blipFill rotWithShape="1">
          <a:blip r:embed="rId2"/>
          <a:srcRect l="22573" t="24652" b="21699"/>
          <a:stretch/>
        </p:blipFill>
        <p:spPr>
          <a:xfrm>
            <a:off x="1048872" y="1362636"/>
            <a:ext cx="9870140" cy="4841222"/>
          </a:xfrm>
          <a:prstGeom prst="rect">
            <a:avLst/>
          </a:prstGeom>
        </p:spPr>
      </p:pic>
    </p:spTree>
    <p:extLst>
      <p:ext uri="{BB962C8B-B14F-4D97-AF65-F5344CB8AC3E}">
        <p14:creationId xmlns:p14="http://schemas.microsoft.com/office/powerpoint/2010/main" val="3420777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3787C7-8A0E-E3B6-699A-34C5C50F60D6}"/>
              </a:ext>
            </a:extLst>
          </p:cNvPr>
          <p:cNvSpPr>
            <a:spLocks noGrp="1"/>
          </p:cNvSpPr>
          <p:nvPr>
            <p:ph idx="1"/>
          </p:nvPr>
        </p:nvSpPr>
        <p:spPr>
          <a:xfrm>
            <a:off x="618565" y="206187"/>
            <a:ext cx="10515600" cy="699248"/>
          </a:xfrm>
        </p:spPr>
        <p:txBody>
          <a:bodyPr/>
          <a:lstStyle/>
          <a:p>
            <a:r>
              <a:rPr lang="en-IN" dirty="0"/>
              <a:t>Step 8:-Specifying the skills and extracting those skills </a:t>
            </a:r>
          </a:p>
        </p:txBody>
      </p:sp>
      <p:pic>
        <p:nvPicPr>
          <p:cNvPr id="5" name="Picture 4">
            <a:extLst>
              <a:ext uri="{FF2B5EF4-FFF2-40B4-BE49-F238E27FC236}">
                <a16:creationId xmlns:a16="http://schemas.microsoft.com/office/drawing/2014/main" id="{B2EFEC2C-57CD-E2CC-64DE-367B8F8E43AD}"/>
              </a:ext>
            </a:extLst>
          </p:cNvPr>
          <p:cNvPicPr>
            <a:picLocks noChangeAspect="1"/>
          </p:cNvPicPr>
          <p:nvPr/>
        </p:nvPicPr>
        <p:blipFill rotWithShape="1">
          <a:blip r:embed="rId2"/>
          <a:srcRect l="23750" t="19478" r="18456" b="15555"/>
          <a:stretch/>
        </p:blipFill>
        <p:spPr>
          <a:xfrm>
            <a:off x="134470" y="905435"/>
            <a:ext cx="5109883" cy="5773272"/>
          </a:xfrm>
          <a:prstGeom prst="rect">
            <a:avLst/>
          </a:prstGeom>
        </p:spPr>
      </p:pic>
      <p:pic>
        <p:nvPicPr>
          <p:cNvPr id="7" name="Picture 6">
            <a:extLst>
              <a:ext uri="{FF2B5EF4-FFF2-40B4-BE49-F238E27FC236}">
                <a16:creationId xmlns:a16="http://schemas.microsoft.com/office/drawing/2014/main" id="{9A216A63-7866-2655-7BD3-90B8EED33F66}"/>
              </a:ext>
            </a:extLst>
          </p:cNvPr>
          <p:cNvPicPr>
            <a:picLocks noChangeAspect="1"/>
          </p:cNvPicPr>
          <p:nvPr/>
        </p:nvPicPr>
        <p:blipFill rotWithShape="1">
          <a:blip r:embed="rId3"/>
          <a:srcRect l="23750" t="18693" r="6875" b="14380"/>
          <a:stretch/>
        </p:blipFill>
        <p:spPr>
          <a:xfrm>
            <a:off x="5378824" y="986118"/>
            <a:ext cx="6194611" cy="5585011"/>
          </a:xfrm>
          <a:prstGeom prst="rect">
            <a:avLst/>
          </a:prstGeom>
        </p:spPr>
      </p:pic>
    </p:spTree>
    <p:extLst>
      <p:ext uri="{BB962C8B-B14F-4D97-AF65-F5344CB8AC3E}">
        <p14:creationId xmlns:p14="http://schemas.microsoft.com/office/powerpoint/2010/main" val="1735097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ADDD2-EF61-DBE4-8D01-6C4A50DE86EB}"/>
              </a:ext>
            </a:extLst>
          </p:cNvPr>
          <p:cNvSpPr>
            <a:spLocks noGrp="1"/>
          </p:cNvSpPr>
          <p:nvPr>
            <p:ph idx="1"/>
          </p:nvPr>
        </p:nvSpPr>
        <p:spPr>
          <a:xfrm>
            <a:off x="838200" y="573741"/>
            <a:ext cx="10515600" cy="5603222"/>
          </a:xfrm>
        </p:spPr>
        <p:txBody>
          <a:bodyPr/>
          <a:lstStyle/>
          <a:p>
            <a:pPr algn="just"/>
            <a:r>
              <a:rPr lang="en-IN" dirty="0"/>
              <a:t>Step -9:-</a:t>
            </a:r>
            <a:r>
              <a:rPr lang="en-IN" dirty="0">
                <a:latin typeface="Times New Roman" panose="02020603050405020304" pitchFamily="18" charset="0"/>
                <a:cs typeface="Times New Roman" panose="02020603050405020304" pitchFamily="18" charset="0"/>
              </a:rPr>
              <a:t>In this step we have to take the job description , we have to specify the set of requirements like the </a:t>
            </a:r>
            <a:r>
              <a:rPr lang="en-IN" dirty="0" err="1">
                <a:latin typeface="Times New Roman" panose="02020603050405020304" pitchFamily="18" charset="0"/>
                <a:cs typeface="Times New Roman" panose="02020603050405020304" pitchFamily="18" charset="0"/>
              </a:rPr>
              <a:t>title,educational</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qualifications,certifications,Experience,Skills,languages</a:t>
            </a:r>
            <a:r>
              <a:rPr lang="en-IN" dirty="0">
                <a:latin typeface="Times New Roman" panose="02020603050405020304" pitchFamily="18" charset="0"/>
                <a:cs typeface="Times New Roman" panose="02020603050405020304" pitchFamily="18" charset="0"/>
              </a:rPr>
              <a:t> known.</a:t>
            </a:r>
            <a:endParaRPr lang="en-US" b="0" i="0" dirty="0">
              <a:solidFill>
                <a:srgbClr val="202124"/>
              </a:solidFill>
              <a:effectLst/>
              <a:latin typeface="Times New Roman" panose="02020603050405020304" pitchFamily="18" charset="0"/>
              <a:cs typeface="Times New Roman" panose="02020603050405020304" pitchFamily="18" charset="0"/>
            </a:endParaRPr>
          </a:p>
          <a:p>
            <a:pPr algn="just"/>
            <a:r>
              <a:rPr lang="en-US" b="0" i="0" dirty="0">
                <a:solidFill>
                  <a:srgbClr val="202124"/>
                </a:solidFill>
                <a:effectLst/>
                <a:latin typeface="Times New Roman" panose="02020603050405020304" pitchFamily="18" charset="0"/>
                <a:cs typeface="Times New Roman" panose="02020603050405020304" pitchFamily="18" charset="0"/>
              </a:rPr>
              <a:t>Running docx2txt. process will </a:t>
            </a:r>
            <a:r>
              <a:rPr lang="en-US" i="0" dirty="0">
                <a:solidFill>
                  <a:srgbClr val="202124"/>
                </a:solidFill>
                <a:effectLst/>
                <a:latin typeface="Times New Roman" panose="02020603050405020304" pitchFamily="18" charset="0"/>
                <a:cs typeface="Times New Roman" panose="02020603050405020304" pitchFamily="18" charset="0"/>
              </a:rPr>
              <a:t>extract any images in the Word Document and save them into this specified folder.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In the next step , we have to specify resume which is going to be parsed with the specified job description.</a:t>
            </a:r>
          </a:p>
          <a:p>
            <a:endParaRPr lang="en-IN" dirty="0"/>
          </a:p>
        </p:txBody>
      </p:sp>
      <p:pic>
        <p:nvPicPr>
          <p:cNvPr id="5" name="Picture 4">
            <a:extLst>
              <a:ext uri="{FF2B5EF4-FFF2-40B4-BE49-F238E27FC236}">
                <a16:creationId xmlns:a16="http://schemas.microsoft.com/office/drawing/2014/main" id="{5D33AFCB-A56C-7076-6DD6-C3128498885D}"/>
              </a:ext>
            </a:extLst>
          </p:cNvPr>
          <p:cNvPicPr>
            <a:picLocks noChangeAspect="1"/>
          </p:cNvPicPr>
          <p:nvPr/>
        </p:nvPicPr>
        <p:blipFill rotWithShape="1">
          <a:blip r:embed="rId2"/>
          <a:srcRect l="22133" t="18693" b="72287"/>
          <a:stretch/>
        </p:blipFill>
        <p:spPr>
          <a:xfrm>
            <a:off x="995083" y="4213411"/>
            <a:ext cx="9493624" cy="1057836"/>
          </a:xfrm>
          <a:prstGeom prst="rect">
            <a:avLst/>
          </a:prstGeom>
        </p:spPr>
      </p:pic>
    </p:spTree>
    <p:extLst>
      <p:ext uri="{BB962C8B-B14F-4D97-AF65-F5344CB8AC3E}">
        <p14:creationId xmlns:p14="http://schemas.microsoft.com/office/powerpoint/2010/main" val="1639408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B23383-40EA-E501-6E53-8624ED193D30}"/>
              </a:ext>
            </a:extLst>
          </p:cNvPr>
          <p:cNvSpPr>
            <a:spLocks noGrp="1"/>
          </p:cNvSpPr>
          <p:nvPr>
            <p:ph idx="1"/>
          </p:nvPr>
        </p:nvSpPr>
        <p:spPr/>
        <p:txBody>
          <a:bodyPr/>
          <a:lstStyle/>
          <a:p>
            <a:r>
              <a:rPr lang="en-IN" dirty="0"/>
              <a:t>Step 10:-</a:t>
            </a:r>
            <a:r>
              <a:rPr lang="en-IN" sz="2800" dirty="0">
                <a:latin typeface="Times New Roman" panose="02020603050405020304" pitchFamily="18" charset="0"/>
                <a:cs typeface="Times New Roman" panose="02020603050405020304" pitchFamily="18" charset="0"/>
              </a:rPr>
              <a:t>In this step, we have printed the entire job description</a:t>
            </a:r>
            <a:endParaRPr lang="en-IN" dirty="0"/>
          </a:p>
        </p:txBody>
      </p:sp>
      <p:pic>
        <p:nvPicPr>
          <p:cNvPr id="5" name="Picture 4">
            <a:extLst>
              <a:ext uri="{FF2B5EF4-FFF2-40B4-BE49-F238E27FC236}">
                <a16:creationId xmlns:a16="http://schemas.microsoft.com/office/drawing/2014/main" id="{7782B25C-DCA3-2FEE-D037-106B8467BE86}"/>
              </a:ext>
            </a:extLst>
          </p:cNvPr>
          <p:cNvPicPr>
            <a:picLocks noChangeAspect="1"/>
          </p:cNvPicPr>
          <p:nvPr/>
        </p:nvPicPr>
        <p:blipFill rotWithShape="1">
          <a:blip r:embed="rId2"/>
          <a:srcRect l="21912" t="28104" r="2207" b="13203"/>
          <a:stretch/>
        </p:blipFill>
        <p:spPr>
          <a:xfrm>
            <a:off x="1470211" y="2545977"/>
            <a:ext cx="9251577" cy="4025153"/>
          </a:xfrm>
          <a:prstGeom prst="rect">
            <a:avLst/>
          </a:prstGeom>
        </p:spPr>
      </p:pic>
    </p:spTree>
    <p:extLst>
      <p:ext uri="{BB962C8B-B14F-4D97-AF65-F5344CB8AC3E}">
        <p14:creationId xmlns:p14="http://schemas.microsoft.com/office/powerpoint/2010/main" val="2815039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F40418-112B-5B30-B51E-7207388E5ACB}"/>
              </a:ext>
            </a:extLst>
          </p:cNvPr>
          <p:cNvSpPr>
            <a:spLocks noGrp="1"/>
          </p:cNvSpPr>
          <p:nvPr>
            <p:ph idx="1"/>
          </p:nvPr>
        </p:nvSpPr>
        <p:spPr/>
        <p:txBody>
          <a:bodyPr/>
          <a:lstStyle/>
          <a:p>
            <a:pPr algn="just"/>
            <a:r>
              <a:rPr lang="en-IN" dirty="0"/>
              <a:t>Step 11:-</a:t>
            </a:r>
            <a:r>
              <a:rPr lang="en-IN" dirty="0" err="1"/>
              <a:t>sklearn.feature_extraction.text</a:t>
            </a:r>
            <a:r>
              <a:rPr lang="en-IN" dirty="0"/>
              <a:t>, is used </a:t>
            </a:r>
            <a:r>
              <a:rPr lang="en-IN" dirty="0">
                <a:latin typeface="Times New Roman" panose="02020603050405020304" pitchFamily="18" charset="0"/>
                <a:cs typeface="Times New Roman" panose="02020603050405020304" pitchFamily="18" charset="0"/>
              </a:rPr>
              <a:t>to </a:t>
            </a:r>
            <a:r>
              <a:rPr lang="en-US" b="0" i="0" dirty="0">
                <a:solidFill>
                  <a:srgbClr val="212529"/>
                </a:solidFill>
                <a:effectLst/>
                <a:latin typeface="Times New Roman" panose="02020603050405020304" pitchFamily="18" charset="0"/>
                <a:cs typeface="Times New Roman" panose="02020603050405020304" pitchFamily="18" charset="0"/>
              </a:rPr>
              <a:t>Convert a collection of text documents to a matrix of token </a:t>
            </a:r>
            <a:r>
              <a:rPr lang="en-US" b="0" i="0" dirty="0" err="1">
                <a:solidFill>
                  <a:srgbClr val="212529"/>
                </a:solidFill>
                <a:effectLst/>
                <a:latin typeface="Times New Roman" panose="02020603050405020304" pitchFamily="18" charset="0"/>
                <a:cs typeface="Times New Roman" panose="02020603050405020304" pitchFamily="18" charset="0"/>
              </a:rPr>
              <a:t>counts.This</a:t>
            </a:r>
            <a:r>
              <a:rPr lang="en-US" b="0" i="0" dirty="0">
                <a:solidFill>
                  <a:srgbClr val="212529"/>
                </a:solidFill>
                <a:effectLst/>
                <a:latin typeface="Times New Roman" panose="02020603050405020304" pitchFamily="18" charset="0"/>
                <a:cs typeface="Times New Roman" panose="02020603050405020304" pitchFamily="18" charset="0"/>
              </a:rPr>
              <a:t> implementation produces a sparse representation of the counts using </a:t>
            </a:r>
            <a:r>
              <a:rPr lang="en-US" b="0" i="0" dirty="0" err="1">
                <a:solidFill>
                  <a:srgbClr val="212529"/>
                </a:solidFill>
                <a:effectLst/>
                <a:latin typeface="Times New Roman" panose="02020603050405020304" pitchFamily="18" charset="0"/>
                <a:cs typeface="Times New Roman" panose="02020603050405020304" pitchFamily="18" charset="0"/>
              </a:rPr>
              <a:t>scipy.sparse.csr_matrix.If</a:t>
            </a:r>
            <a:r>
              <a:rPr lang="en-US" b="0" i="0" dirty="0">
                <a:solidFill>
                  <a:srgbClr val="212529"/>
                </a:solidFill>
                <a:effectLst/>
                <a:latin typeface="Times New Roman" panose="02020603050405020304" pitchFamily="18" charset="0"/>
                <a:cs typeface="Times New Roman" panose="02020603050405020304" pitchFamily="18" charset="0"/>
              </a:rPr>
              <a:t> you do not provide an a-priori dictionary and you do not use an analyzer that does some kind of feature selection then the number of features will be equal to the vocabulary size found by analyzing the data.</a:t>
            </a:r>
          </a:p>
          <a:p>
            <a:endParaRPr lang="en-IN" dirty="0"/>
          </a:p>
        </p:txBody>
      </p:sp>
      <p:pic>
        <p:nvPicPr>
          <p:cNvPr id="5" name="Picture 4">
            <a:extLst>
              <a:ext uri="{FF2B5EF4-FFF2-40B4-BE49-F238E27FC236}">
                <a16:creationId xmlns:a16="http://schemas.microsoft.com/office/drawing/2014/main" id="{9536B4F0-5C8B-A977-09DD-B30E57243306}"/>
              </a:ext>
            </a:extLst>
          </p:cNvPr>
          <p:cNvPicPr>
            <a:picLocks noChangeAspect="1"/>
          </p:cNvPicPr>
          <p:nvPr/>
        </p:nvPicPr>
        <p:blipFill rotWithShape="1">
          <a:blip r:embed="rId2"/>
          <a:srcRect l="22132" t="22615" r="1" b="69411"/>
          <a:stretch/>
        </p:blipFill>
        <p:spPr>
          <a:xfrm>
            <a:off x="1228164" y="5127812"/>
            <a:ext cx="9493624" cy="546847"/>
          </a:xfrm>
          <a:prstGeom prst="rect">
            <a:avLst/>
          </a:prstGeom>
        </p:spPr>
      </p:pic>
    </p:spTree>
    <p:extLst>
      <p:ext uri="{BB962C8B-B14F-4D97-AF65-F5344CB8AC3E}">
        <p14:creationId xmlns:p14="http://schemas.microsoft.com/office/powerpoint/2010/main" val="1516217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63F27C-8023-FC18-84DC-D7298B79A1F7}"/>
              </a:ext>
            </a:extLst>
          </p:cNvPr>
          <p:cNvSpPr>
            <a:spLocks noGrp="1"/>
          </p:cNvSpPr>
          <p:nvPr>
            <p:ph idx="1"/>
          </p:nvPr>
        </p:nvSpPr>
        <p:spPr>
          <a:xfrm>
            <a:off x="838200" y="914400"/>
            <a:ext cx="10515600" cy="5262563"/>
          </a:xfrm>
        </p:spPr>
        <p:txBody>
          <a:bodyPr/>
          <a:lstStyle/>
          <a:p>
            <a:r>
              <a:rPr lang="en-IN" dirty="0"/>
              <a:t>Step 12:-Compute cosine similarity between x and </a:t>
            </a:r>
            <a:r>
              <a:rPr lang="en-IN" dirty="0" err="1"/>
              <a:t>y.Cosine</a:t>
            </a:r>
            <a:r>
              <a:rPr lang="en-IN" dirty="0"/>
              <a:t> similarity ,or the cosine </a:t>
            </a:r>
            <a:r>
              <a:rPr lang="en-IN" dirty="0" err="1"/>
              <a:t>kernel,computes</a:t>
            </a:r>
            <a:r>
              <a:rPr lang="en-IN" dirty="0"/>
              <a:t> similarity as </a:t>
            </a:r>
            <a:r>
              <a:rPr lang="en-IN" dirty="0" err="1"/>
              <a:t>thenormalizied</a:t>
            </a:r>
            <a:r>
              <a:rPr lang="en-IN" dirty="0"/>
              <a:t> dot product of x and y.</a:t>
            </a:r>
          </a:p>
        </p:txBody>
      </p:sp>
      <p:pic>
        <p:nvPicPr>
          <p:cNvPr id="5" name="Picture 4">
            <a:extLst>
              <a:ext uri="{FF2B5EF4-FFF2-40B4-BE49-F238E27FC236}">
                <a16:creationId xmlns:a16="http://schemas.microsoft.com/office/drawing/2014/main" id="{49EFBAFC-FB42-A560-0BC1-41B3766428A8}"/>
              </a:ext>
            </a:extLst>
          </p:cNvPr>
          <p:cNvPicPr>
            <a:picLocks noChangeAspect="1"/>
          </p:cNvPicPr>
          <p:nvPr/>
        </p:nvPicPr>
        <p:blipFill rotWithShape="1">
          <a:blip r:embed="rId2"/>
          <a:srcRect l="22353" t="22614" b="61569"/>
          <a:stretch/>
        </p:blipFill>
        <p:spPr>
          <a:xfrm>
            <a:off x="1102658" y="2528046"/>
            <a:ext cx="9466729" cy="2429435"/>
          </a:xfrm>
          <a:prstGeom prst="rect">
            <a:avLst/>
          </a:prstGeom>
        </p:spPr>
      </p:pic>
    </p:spTree>
    <p:extLst>
      <p:ext uri="{BB962C8B-B14F-4D97-AF65-F5344CB8AC3E}">
        <p14:creationId xmlns:p14="http://schemas.microsoft.com/office/powerpoint/2010/main" val="431462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93E3-15F8-9CC7-049E-B8EB4117FAFA}"/>
              </a:ext>
            </a:extLst>
          </p:cNvPr>
          <p:cNvSpPr>
            <a:spLocks noGrp="1"/>
          </p:cNvSpPr>
          <p:nvPr>
            <p:ph type="title"/>
          </p:nvPr>
        </p:nvSpPr>
        <p:spPr>
          <a:xfrm>
            <a:off x="1294362" y="687629"/>
            <a:ext cx="9603275" cy="829056"/>
          </a:xfrm>
        </p:spPr>
        <p:txBody>
          <a:bodyPr>
            <a:normAutofit/>
          </a:bodyPr>
          <a:lstStyle/>
          <a:p>
            <a:pPr algn="ctr"/>
            <a:r>
              <a:rPr lang="en-IN" sz="32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52E196F-5D32-A505-616C-CFBBE3A8B2F7}"/>
              </a:ext>
            </a:extLst>
          </p:cNvPr>
          <p:cNvSpPr>
            <a:spLocks noGrp="1"/>
          </p:cNvSpPr>
          <p:nvPr>
            <p:ph idx="1"/>
          </p:nvPr>
        </p:nvSpPr>
        <p:spPr>
          <a:xfrm>
            <a:off x="408432" y="1573491"/>
            <a:ext cx="11375136" cy="4596880"/>
          </a:xfrm>
        </p:spPr>
        <p:txBody>
          <a:bodyPr>
            <a:normAutofit/>
          </a:bodyPr>
          <a:lstStyle/>
          <a:p>
            <a:pPr algn="just"/>
            <a:r>
              <a:rPr lang="en-US" sz="2400" dirty="0">
                <a:latin typeface="Times New Roman" panose="02020603050405020304" pitchFamily="18" charset="0"/>
                <a:cs typeface="Times New Roman" panose="02020603050405020304" pitchFamily="18" charset="0"/>
              </a:rPr>
              <a:t>In a competitive business environment riddled with talent shortages, hiring the right people for the right role and at the right time are doubly challenging. Developing a strong talent pipeline demands accurate matching of profiles and enhanced operational efficiency. However, most recruiters rely on manual screening and matching processes that are tedious, consuming most of their time. Additionally, traditional application tracking systems (ATS) are difficult to integrate with new technologies and increase dependence on people capabilities, hampering efficiencies and scalability.</a:t>
            </a:r>
          </a:p>
          <a:p>
            <a:pPr algn="just"/>
            <a:r>
              <a:rPr lang="en-US" sz="2400" b="0" i="0" dirty="0">
                <a:solidFill>
                  <a:srgbClr val="202124"/>
                </a:solidFill>
                <a:effectLst/>
                <a:latin typeface="Times New Roman" panose="02020603050405020304" pitchFamily="18" charset="0"/>
                <a:cs typeface="Times New Roman" panose="02020603050405020304" pitchFamily="18" charset="0"/>
              </a:rPr>
              <a:t>Resume parsing refers to </a:t>
            </a:r>
            <a:r>
              <a:rPr lang="en-US" sz="2400" b="1" i="0" dirty="0">
                <a:solidFill>
                  <a:srgbClr val="202124"/>
                </a:solidFill>
                <a:effectLst/>
                <a:latin typeface="Times New Roman" panose="02020603050405020304" pitchFamily="18" charset="0"/>
                <a:cs typeface="Times New Roman" panose="02020603050405020304" pitchFamily="18" charset="0"/>
              </a:rPr>
              <a:t>the automated storage, organization and analysis of job resumes</a:t>
            </a:r>
            <a:r>
              <a:rPr lang="en-US" sz="2400" b="0" i="0" dirty="0">
                <a:solidFill>
                  <a:srgbClr val="202124"/>
                </a:solidFill>
                <a:effectLst/>
                <a:latin typeface="Times New Roman" panose="02020603050405020304" pitchFamily="18" charset="0"/>
                <a:cs typeface="Times New Roman" panose="02020603050405020304" pitchFamily="18" charset="0"/>
              </a:rPr>
              <a:t>. Resume parsing software provides companies an efficient way to identify keywords, skills, and so forth, in order to sort through large quantities of applications to identify the best applicants</a:t>
            </a:r>
            <a:r>
              <a:rPr lang="en-US" b="0" i="0" dirty="0">
                <a:solidFill>
                  <a:srgbClr val="202124"/>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6435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DB5F-76CF-A028-08E6-4DF9F38429C8}"/>
              </a:ext>
            </a:extLst>
          </p:cNvPr>
          <p:cNvSpPr>
            <a:spLocks noGrp="1"/>
          </p:cNvSpPr>
          <p:nvPr>
            <p:ph type="title"/>
          </p:nvPr>
        </p:nvSpPr>
        <p:spPr/>
        <p:txBody>
          <a:bodyPr/>
          <a:lstStyle/>
          <a:p>
            <a:r>
              <a:rPr lang="en-IN" dirty="0"/>
              <a:t>Result Analysis:-</a:t>
            </a:r>
          </a:p>
        </p:txBody>
      </p:sp>
      <p:sp>
        <p:nvSpPr>
          <p:cNvPr id="7" name="Content Placeholder 6">
            <a:extLst>
              <a:ext uri="{FF2B5EF4-FFF2-40B4-BE49-F238E27FC236}">
                <a16:creationId xmlns:a16="http://schemas.microsoft.com/office/drawing/2014/main" id="{53DB9839-14ED-43B9-6879-A2CBD69E6D6B}"/>
              </a:ext>
            </a:extLst>
          </p:cNvPr>
          <p:cNvSpPr>
            <a:spLocks noGrp="1"/>
          </p:cNvSpPr>
          <p:nvPr>
            <p:ph idx="1"/>
          </p:nvPr>
        </p:nvSpPr>
        <p:spPr/>
        <p:txBody>
          <a:bodyPr/>
          <a:lstStyle/>
          <a:p>
            <a:r>
              <a:rPr lang="en-IN" dirty="0" err="1"/>
              <a:t>Comaprision</a:t>
            </a:r>
            <a:r>
              <a:rPr lang="en-IN" dirty="0"/>
              <a:t> of given resume with no front end skills is compared with the job </a:t>
            </a:r>
            <a:r>
              <a:rPr lang="en-IN" dirty="0" err="1"/>
              <a:t>description,the</a:t>
            </a:r>
            <a:r>
              <a:rPr lang="en-IN" dirty="0"/>
              <a:t> resulted outputted percentage was ,</a:t>
            </a:r>
          </a:p>
        </p:txBody>
      </p:sp>
      <p:pic>
        <p:nvPicPr>
          <p:cNvPr id="9" name="Picture 8">
            <a:extLst>
              <a:ext uri="{FF2B5EF4-FFF2-40B4-BE49-F238E27FC236}">
                <a16:creationId xmlns:a16="http://schemas.microsoft.com/office/drawing/2014/main" id="{88C034C4-F0C3-9D24-3131-3618B8694C91}"/>
              </a:ext>
            </a:extLst>
          </p:cNvPr>
          <p:cNvPicPr>
            <a:picLocks noChangeAspect="1"/>
          </p:cNvPicPr>
          <p:nvPr/>
        </p:nvPicPr>
        <p:blipFill rotWithShape="1">
          <a:blip r:embed="rId2"/>
          <a:srcRect l="17059" t="26620" r="1545" b="64314"/>
          <a:stretch/>
        </p:blipFill>
        <p:spPr>
          <a:xfrm>
            <a:off x="999564" y="3624495"/>
            <a:ext cx="9923929" cy="1368846"/>
          </a:xfrm>
          <a:prstGeom prst="rect">
            <a:avLst/>
          </a:prstGeom>
        </p:spPr>
      </p:pic>
    </p:spTree>
    <p:extLst>
      <p:ext uri="{BB962C8B-B14F-4D97-AF65-F5344CB8AC3E}">
        <p14:creationId xmlns:p14="http://schemas.microsoft.com/office/powerpoint/2010/main" val="288118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A9CC-E366-59B6-3C58-B33F07CBACD0}"/>
              </a:ext>
            </a:extLst>
          </p:cNvPr>
          <p:cNvSpPr>
            <a:spLocks noGrp="1"/>
          </p:cNvSpPr>
          <p:nvPr>
            <p:ph type="title"/>
          </p:nvPr>
        </p:nvSpPr>
        <p:spPr/>
        <p:txBody>
          <a:bodyPr/>
          <a:lstStyle/>
          <a:p>
            <a:r>
              <a:rPr lang="en-IN" dirty="0"/>
              <a:t>Comparing various resumes</a:t>
            </a:r>
          </a:p>
        </p:txBody>
      </p:sp>
      <p:sp>
        <p:nvSpPr>
          <p:cNvPr id="3" name="Content Placeholder 2">
            <a:extLst>
              <a:ext uri="{FF2B5EF4-FFF2-40B4-BE49-F238E27FC236}">
                <a16:creationId xmlns:a16="http://schemas.microsoft.com/office/drawing/2014/main" id="{AD5F402F-1CC8-6ECF-CEC7-A93564F1E11B}"/>
              </a:ext>
            </a:extLst>
          </p:cNvPr>
          <p:cNvSpPr>
            <a:spLocks noGrp="1"/>
          </p:cNvSpPr>
          <p:nvPr>
            <p:ph idx="1"/>
          </p:nvPr>
        </p:nvSpPr>
        <p:spPr>
          <a:xfrm>
            <a:off x="838200" y="1825624"/>
            <a:ext cx="10515600" cy="4933763"/>
          </a:xfrm>
        </p:spPr>
        <p:txBody>
          <a:bodyPr/>
          <a:lstStyle/>
          <a:p>
            <a:r>
              <a:rPr lang="en-IN" dirty="0" err="1"/>
              <a:t>Inorder</a:t>
            </a:r>
            <a:r>
              <a:rPr lang="en-IN" dirty="0"/>
              <a:t> to classify several resumes, we used a machine learning approach called KNN(K Nearest Neighbour).</a:t>
            </a:r>
          </a:p>
        </p:txBody>
      </p:sp>
      <p:pic>
        <p:nvPicPr>
          <p:cNvPr id="5" name="Picture 4">
            <a:extLst>
              <a:ext uri="{FF2B5EF4-FFF2-40B4-BE49-F238E27FC236}">
                <a16:creationId xmlns:a16="http://schemas.microsoft.com/office/drawing/2014/main" id="{B80E979E-97D3-AC4E-5393-9808C169F704}"/>
              </a:ext>
            </a:extLst>
          </p:cNvPr>
          <p:cNvPicPr>
            <a:picLocks noChangeAspect="1"/>
          </p:cNvPicPr>
          <p:nvPr/>
        </p:nvPicPr>
        <p:blipFill rotWithShape="1">
          <a:blip r:embed="rId2"/>
          <a:srcRect l="25589" t="18300" r="1028" b="12941"/>
          <a:stretch/>
        </p:blipFill>
        <p:spPr>
          <a:xfrm>
            <a:off x="1532965" y="2719361"/>
            <a:ext cx="9448800" cy="3837175"/>
          </a:xfrm>
          <a:prstGeom prst="rect">
            <a:avLst/>
          </a:prstGeom>
        </p:spPr>
      </p:pic>
    </p:spTree>
    <p:extLst>
      <p:ext uri="{BB962C8B-B14F-4D97-AF65-F5344CB8AC3E}">
        <p14:creationId xmlns:p14="http://schemas.microsoft.com/office/powerpoint/2010/main" val="1411149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1F89-9C57-5447-293F-D159C5C4626C}"/>
              </a:ext>
            </a:extLst>
          </p:cNvPr>
          <p:cNvSpPr>
            <a:spLocks noGrp="1"/>
          </p:cNvSpPr>
          <p:nvPr>
            <p:ph type="title"/>
          </p:nvPr>
        </p:nvSpPr>
        <p:spPr>
          <a:xfrm>
            <a:off x="448235" y="365125"/>
            <a:ext cx="10905565" cy="1325563"/>
          </a:xfrm>
        </p:spPr>
        <p:txBody>
          <a:bodyPr/>
          <a:lstStyle/>
          <a:p>
            <a:pPr algn="ctr"/>
            <a:r>
              <a:rPr lang="en-IN" dirty="0"/>
              <a:t>Attainment of objective</a:t>
            </a:r>
          </a:p>
        </p:txBody>
      </p:sp>
      <p:sp>
        <p:nvSpPr>
          <p:cNvPr id="3" name="Content Placeholder 2">
            <a:extLst>
              <a:ext uri="{FF2B5EF4-FFF2-40B4-BE49-F238E27FC236}">
                <a16:creationId xmlns:a16="http://schemas.microsoft.com/office/drawing/2014/main" id="{32251192-FF7B-FABC-BD93-F6324ADD89CF}"/>
              </a:ext>
            </a:extLst>
          </p:cNvPr>
          <p:cNvSpPr>
            <a:spLocks noGrp="1"/>
          </p:cNvSpPr>
          <p:nvPr>
            <p:ph idx="1"/>
          </p:nvPr>
        </p:nvSpPr>
        <p:spPr/>
        <p:txBody>
          <a:bodyPr/>
          <a:lstStyle/>
          <a:p>
            <a:pPr algn="just"/>
            <a:r>
              <a:rPr lang="en-IN" sz="2800" dirty="0">
                <a:latin typeface="Times New Roman" panose="02020603050405020304" pitchFamily="18" charset="0"/>
                <a:cs typeface="Times New Roman" panose="02020603050405020304" pitchFamily="18" charset="0"/>
              </a:rPr>
              <a:t>In this project we have attained the percentage of the match with job description using NLP .Parsing the resume is gives the exact requirements that a company </a:t>
            </a:r>
            <a:r>
              <a:rPr lang="en-IN" sz="2800" dirty="0" err="1">
                <a:latin typeface="Times New Roman" panose="02020603050405020304" pitchFamily="18" charset="0"/>
                <a:cs typeface="Times New Roman" panose="02020603050405020304" pitchFamily="18" charset="0"/>
              </a:rPr>
              <a:t>need.It</a:t>
            </a:r>
            <a:r>
              <a:rPr lang="en-IN" sz="2800" dirty="0">
                <a:latin typeface="Times New Roman" panose="02020603050405020304" pitchFamily="18" charset="0"/>
                <a:cs typeface="Times New Roman" panose="02020603050405020304" pitchFamily="18" charset="0"/>
              </a:rPr>
              <a:t> helps in reducing the amount of time required.</a:t>
            </a:r>
          </a:p>
          <a:p>
            <a:endParaRPr lang="en-IN" dirty="0"/>
          </a:p>
        </p:txBody>
      </p:sp>
    </p:spTree>
    <p:extLst>
      <p:ext uri="{BB962C8B-B14F-4D97-AF65-F5344CB8AC3E}">
        <p14:creationId xmlns:p14="http://schemas.microsoft.com/office/powerpoint/2010/main" val="434315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69FC-7551-4CBB-8BA9-D9A2938D1535}"/>
              </a:ext>
            </a:extLst>
          </p:cNvPr>
          <p:cNvSpPr>
            <a:spLocks noGrp="1"/>
          </p:cNvSpPr>
          <p:nvPr>
            <p:ph type="title"/>
          </p:nvPr>
        </p:nvSpPr>
        <p:spPr/>
        <p:txBody>
          <a:bodyPr/>
          <a:lstStyle/>
          <a:p>
            <a:pPr algn="ctr"/>
            <a:r>
              <a:rPr lang="en-IN" dirty="0"/>
              <a:t>Future scope of project:-</a:t>
            </a:r>
          </a:p>
        </p:txBody>
      </p:sp>
      <p:sp>
        <p:nvSpPr>
          <p:cNvPr id="3" name="Content Placeholder 2">
            <a:extLst>
              <a:ext uri="{FF2B5EF4-FFF2-40B4-BE49-F238E27FC236}">
                <a16:creationId xmlns:a16="http://schemas.microsoft.com/office/drawing/2014/main" id="{81F5D2CA-ACEB-2963-AAB0-851568C7D6F8}"/>
              </a:ext>
            </a:extLst>
          </p:cNvPr>
          <p:cNvSpPr>
            <a:spLocks noGrp="1"/>
          </p:cNvSpPr>
          <p:nvPr>
            <p:ph idx="1"/>
          </p:nvPr>
        </p:nvSpPr>
        <p:spPr/>
        <p:txBody>
          <a:bodyPr/>
          <a:lstStyle/>
          <a:p>
            <a:pPr marL="0" indent="0" algn="just">
              <a:buNone/>
            </a:pPr>
            <a:r>
              <a:rPr lang="en-IN" dirty="0"/>
              <a:t>It is better to use another more machine learning algorithms , and compare their </a:t>
            </a:r>
            <a:r>
              <a:rPr lang="en-IN" dirty="0" err="1"/>
              <a:t>accuracies.By</a:t>
            </a:r>
            <a:r>
              <a:rPr lang="en-IN" dirty="0"/>
              <a:t> comparing each ,we come to know which is the best in parsing the resumes.</a:t>
            </a:r>
          </a:p>
        </p:txBody>
      </p:sp>
    </p:spTree>
    <p:extLst>
      <p:ext uri="{BB962C8B-B14F-4D97-AF65-F5344CB8AC3E}">
        <p14:creationId xmlns:p14="http://schemas.microsoft.com/office/powerpoint/2010/main" val="2221106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2B04-2CBA-8B12-0C39-47106936E826}"/>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Project plan:</a:t>
            </a:r>
            <a:endParaRPr lang="en-IN" dirty="0"/>
          </a:p>
        </p:txBody>
      </p:sp>
      <p:graphicFrame>
        <p:nvGraphicFramePr>
          <p:cNvPr id="4" name="Table 4">
            <a:extLst>
              <a:ext uri="{FF2B5EF4-FFF2-40B4-BE49-F238E27FC236}">
                <a16:creationId xmlns:a16="http://schemas.microsoft.com/office/drawing/2014/main" id="{DB1192CC-CB0D-07EB-FB02-41DA13373473}"/>
              </a:ext>
            </a:extLst>
          </p:cNvPr>
          <p:cNvGraphicFramePr>
            <a:graphicFrameLocks noGrp="1"/>
          </p:cNvGraphicFramePr>
          <p:nvPr>
            <p:ph idx="1"/>
            <p:extLst>
              <p:ext uri="{D42A27DB-BD31-4B8C-83A1-F6EECF244321}">
                <p14:modId xmlns:p14="http://schemas.microsoft.com/office/powerpoint/2010/main" val="302760405"/>
              </p:ext>
            </p:extLst>
          </p:nvPr>
        </p:nvGraphicFramePr>
        <p:xfrm>
          <a:off x="838200" y="1825625"/>
          <a:ext cx="10515600" cy="3499408"/>
        </p:xfrm>
        <a:graphic>
          <a:graphicData uri="http://schemas.openxmlformats.org/drawingml/2006/table">
            <a:tbl>
              <a:tblPr firstRow="1" bandRow="1">
                <a:tableStyleId>{5C22544A-7EE6-4342-B048-85BDC9FD1C3A}</a:tableStyleId>
              </a:tblPr>
              <a:tblGrid>
                <a:gridCol w="5331106">
                  <a:extLst>
                    <a:ext uri="{9D8B030D-6E8A-4147-A177-3AD203B41FA5}">
                      <a16:colId xmlns:a16="http://schemas.microsoft.com/office/drawing/2014/main" val="1232288250"/>
                    </a:ext>
                  </a:extLst>
                </a:gridCol>
                <a:gridCol w="5184494">
                  <a:extLst>
                    <a:ext uri="{9D8B030D-6E8A-4147-A177-3AD203B41FA5}">
                      <a16:colId xmlns:a16="http://schemas.microsoft.com/office/drawing/2014/main" val="4253075995"/>
                    </a:ext>
                  </a:extLst>
                </a:gridCol>
              </a:tblGrid>
              <a:tr h="437426">
                <a:tc>
                  <a:txBody>
                    <a:bodyPr/>
                    <a:lstStyle/>
                    <a:p>
                      <a:pPr algn="ctr"/>
                      <a:r>
                        <a:rPr lang="en-IN" dirty="0">
                          <a:latin typeface="Times New Roman" panose="02020603050405020304" pitchFamily="18" charset="0"/>
                          <a:cs typeface="Times New Roman" panose="02020603050405020304" pitchFamily="18" charset="0"/>
                        </a:rPr>
                        <a:t>Project part</a:t>
                      </a:r>
                    </a:p>
                  </a:txBody>
                  <a:tcPr/>
                </a:tc>
                <a:tc>
                  <a:txBody>
                    <a:bodyPr/>
                    <a:lstStyle/>
                    <a:p>
                      <a:pPr algn="ctr"/>
                      <a:r>
                        <a:rPr lang="en-IN" dirty="0">
                          <a:latin typeface="Times New Roman" panose="02020603050405020304" pitchFamily="18" charset="0"/>
                          <a:cs typeface="Times New Roman" panose="02020603050405020304" pitchFamily="18" charset="0"/>
                        </a:rPr>
                        <a:t>Time</a:t>
                      </a:r>
                    </a:p>
                  </a:txBody>
                  <a:tcPr/>
                </a:tc>
                <a:extLst>
                  <a:ext uri="{0D108BD9-81ED-4DB2-BD59-A6C34878D82A}">
                    <a16:rowId xmlns:a16="http://schemas.microsoft.com/office/drawing/2014/main" val="370994172"/>
                  </a:ext>
                </a:extLst>
              </a:tr>
              <a:tr h="437426">
                <a:tc>
                  <a:txBody>
                    <a:bodyPr/>
                    <a:lstStyle/>
                    <a:p>
                      <a:r>
                        <a:rPr lang="en-IN" dirty="0"/>
                        <a:t>Literature Survey</a:t>
                      </a:r>
                    </a:p>
                  </a:txBody>
                  <a:tcPr/>
                </a:tc>
                <a:tc>
                  <a:txBody>
                    <a:bodyPr/>
                    <a:lstStyle/>
                    <a:p>
                      <a:pPr algn="ctr"/>
                      <a:r>
                        <a:rPr lang="en-IN" dirty="0"/>
                        <a:t>2 weeks</a:t>
                      </a:r>
                    </a:p>
                  </a:txBody>
                  <a:tcPr/>
                </a:tc>
                <a:extLst>
                  <a:ext uri="{0D108BD9-81ED-4DB2-BD59-A6C34878D82A}">
                    <a16:rowId xmlns:a16="http://schemas.microsoft.com/office/drawing/2014/main" val="3139929723"/>
                  </a:ext>
                </a:extLst>
              </a:tr>
              <a:tr h="4374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Problems in Existing systems &amp; Proposed System</a:t>
                      </a:r>
                    </a:p>
                  </a:txBody>
                  <a:tcPr/>
                </a:tc>
                <a:tc>
                  <a:txBody>
                    <a:bodyPr/>
                    <a:lstStyle/>
                    <a:p>
                      <a:pPr algn="ctr"/>
                      <a:r>
                        <a:rPr lang="en-IN"/>
                        <a:t>1 week</a:t>
                      </a:r>
                      <a:endParaRPr lang="en-IN" dirty="0"/>
                    </a:p>
                  </a:txBody>
                  <a:tcPr/>
                </a:tc>
                <a:extLst>
                  <a:ext uri="{0D108BD9-81ED-4DB2-BD59-A6C34878D82A}">
                    <a16:rowId xmlns:a16="http://schemas.microsoft.com/office/drawing/2014/main" val="4076341026"/>
                  </a:ext>
                </a:extLst>
              </a:tr>
              <a:tr h="437426">
                <a:tc>
                  <a:txBody>
                    <a:bodyPr/>
                    <a:lstStyle/>
                    <a:p>
                      <a:r>
                        <a:rPr lang="en-IN" dirty="0"/>
                        <a:t>System Architecture</a:t>
                      </a:r>
                    </a:p>
                  </a:txBody>
                  <a:tcPr/>
                </a:tc>
                <a:tc>
                  <a:txBody>
                    <a:bodyPr/>
                    <a:lstStyle/>
                    <a:p>
                      <a:pPr algn="ctr"/>
                      <a:r>
                        <a:rPr lang="en-IN" dirty="0"/>
                        <a:t>2 weeks</a:t>
                      </a:r>
                    </a:p>
                  </a:txBody>
                  <a:tcPr/>
                </a:tc>
                <a:extLst>
                  <a:ext uri="{0D108BD9-81ED-4DB2-BD59-A6C34878D82A}">
                    <a16:rowId xmlns:a16="http://schemas.microsoft.com/office/drawing/2014/main" val="3597725354"/>
                  </a:ext>
                </a:extLst>
              </a:tr>
              <a:tr h="437426">
                <a:tc>
                  <a:txBody>
                    <a:bodyPr/>
                    <a:lstStyle/>
                    <a:p>
                      <a:r>
                        <a:rPr lang="en-IN" dirty="0"/>
                        <a:t>Objective</a:t>
                      </a:r>
                    </a:p>
                  </a:txBody>
                  <a:tcPr/>
                </a:tc>
                <a:tc>
                  <a:txBody>
                    <a:bodyPr/>
                    <a:lstStyle/>
                    <a:p>
                      <a:pPr algn="ctr"/>
                      <a:r>
                        <a:rPr lang="en-IN" dirty="0"/>
                        <a:t>2 weeks</a:t>
                      </a:r>
                    </a:p>
                  </a:txBody>
                  <a:tcPr/>
                </a:tc>
                <a:extLst>
                  <a:ext uri="{0D108BD9-81ED-4DB2-BD59-A6C34878D82A}">
                    <a16:rowId xmlns:a16="http://schemas.microsoft.com/office/drawing/2014/main" val="845329249"/>
                  </a:ext>
                </a:extLst>
              </a:tr>
              <a:tr h="437426">
                <a:tc>
                  <a:txBody>
                    <a:bodyPr/>
                    <a:lstStyle/>
                    <a:p>
                      <a:r>
                        <a:rPr lang="en-IN" dirty="0"/>
                        <a:t>Methodology &amp; Design</a:t>
                      </a:r>
                    </a:p>
                  </a:txBody>
                  <a:tcPr/>
                </a:tc>
                <a:tc>
                  <a:txBody>
                    <a:bodyPr/>
                    <a:lstStyle/>
                    <a:p>
                      <a:pPr algn="ctr"/>
                      <a:r>
                        <a:rPr lang="en-IN" dirty="0"/>
                        <a:t>2 weeks</a:t>
                      </a:r>
                    </a:p>
                  </a:txBody>
                  <a:tcPr/>
                </a:tc>
                <a:extLst>
                  <a:ext uri="{0D108BD9-81ED-4DB2-BD59-A6C34878D82A}">
                    <a16:rowId xmlns:a16="http://schemas.microsoft.com/office/drawing/2014/main" val="2862117909"/>
                  </a:ext>
                </a:extLst>
              </a:tr>
              <a:tr h="437426">
                <a:tc>
                  <a:txBody>
                    <a:bodyPr/>
                    <a:lstStyle/>
                    <a:p>
                      <a:r>
                        <a:rPr lang="en-IN" dirty="0"/>
                        <a:t>Functional &amp; Non Functional Requirements</a:t>
                      </a:r>
                    </a:p>
                  </a:txBody>
                  <a:tcPr/>
                </a:tc>
                <a:tc>
                  <a:txBody>
                    <a:bodyPr/>
                    <a:lstStyle/>
                    <a:p>
                      <a:pPr algn="ctr"/>
                      <a:r>
                        <a:rPr lang="en-IN" dirty="0"/>
                        <a:t>1 week</a:t>
                      </a:r>
                    </a:p>
                  </a:txBody>
                  <a:tcPr/>
                </a:tc>
                <a:extLst>
                  <a:ext uri="{0D108BD9-81ED-4DB2-BD59-A6C34878D82A}">
                    <a16:rowId xmlns:a16="http://schemas.microsoft.com/office/drawing/2014/main" val="620195028"/>
                  </a:ext>
                </a:extLst>
              </a:tr>
              <a:tr h="437426">
                <a:tc>
                  <a:txBody>
                    <a:bodyPr/>
                    <a:lstStyle/>
                    <a:p>
                      <a:r>
                        <a:rPr lang="en-IN" dirty="0"/>
                        <a:t>Implementation and Result Analysis</a:t>
                      </a:r>
                    </a:p>
                  </a:txBody>
                  <a:tcPr/>
                </a:tc>
                <a:tc>
                  <a:txBody>
                    <a:bodyPr/>
                    <a:lstStyle/>
                    <a:p>
                      <a:pPr algn="ctr"/>
                      <a:r>
                        <a:rPr lang="en-IN" dirty="0"/>
                        <a:t>5 weeks</a:t>
                      </a:r>
                    </a:p>
                  </a:txBody>
                  <a:tcPr/>
                </a:tc>
                <a:extLst>
                  <a:ext uri="{0D108BD9-81ED-4DB2-BD59-A6C34878D82A}">
                    <a16:rowId xmlns:a16="http://schemas.microsoft.com/office/drawing/2014/main" val="4220158945"/>
                  </a:ext>
                </a:extLst>
              </a:tr>
            </a:tbl>
          </a:graphicData>
        </a:graphic>
      </p:graphicFrame>
    </p:spTree>
    <p:extLst>
      <p:ext uri="{BB962C8B-B14F-4D97-AF65-F5344CB8AC3E}">
        <p14:creationId xmlns:p14="http://schemas.microsoft.com/office/powerpoint/2010/main" val="682525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18A63-3362-4EF5-88EC-349BC32F4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768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09F93E-B93E-288A-7DAC-3C1E2306F13D}"/>
              </a:ext>
            </a:extLst>
          </p:cNvPr>
          <p:cNvSpPr>
            <a:spLocks noGrp="1"/>
          </p:cNvSpPr>
          <p:nvPr>
            <p:ph idx="1"/>
          </p:nvPr>
        </p:nvSpPr>
        <p:spPr>
          <a:xfrm>
            <a:off x="838200" y="1533017"/>
            <a:ext cx="10515600" cy="4351338"/>
          </a:xfrm>
        </p:spPr>
        <p:txBody>
          <a:bodyPr>
            <a:normAutofit/>
          </a:bodyPr>
          <a:lstStyle/>
          <a:p>
            <a:pPr algn="just"/>
            <a:r>
              <a:rPr lang="en-US" sz="2400" b="0" i="0" dirty="0">
                <a:solidFill>
                  <a:srgbClr val="202124"/>
                </a:solidFill>
                <a:effectLst/>
                <a:latin typeface="Times New Roman" panose="02020603050405020304" pitchFamily="18" charset="0"/>
                <a:cs typeface="Times New Roman" panose="02020603050405020304" pitchFamily="18" charset="0"/>
              </a:rPr>
              <a:t>Resume parsing refers to </a:t>
            </a:r>
            <a:r>
              <a:rPr lang="en-US" sz="2400" b="1" i="0" dirty="0">
                <a:solidFill>
                  <a:srgbClr val="202124"/>
                </a:solidFill>
                <a:effectLst/>
                <a:latin typeface="Times New Roman" panose="02020603050405020304" pitchFamily="18" charset="0"/>
                <a:cs typeface="Times New Roman" panose="02020603050405020304" pitchFamily="18" charset="0"/>
              </a:rPr>
              <a:t>the automated storage, organization and analysis of job resumes</a:t>
            </a:r>
            <a:r>
              <a:rPr lang="en-US" sz="2400" b="0" i="0" dirty="0">
                <a:solidFill>
                  <a:srgbClr val="202124"/>
                </a:solidFill>
                <a:effectLst/>
                <a:latin typeface="Times New Roman" panose="02020603050405020304" pitchFamily="18" charset="0"/>
                <a:cs typeface="Times New Roman" panose="02020603050405020304" pitchFamily="18" charset="0"/>
              </a:rPr>
              <a:t>. Resume parsing software provides companies an efficient way to identify keywords, skills, and so forth, in order to sort through large quantities of applications to identify the best applicants.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727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2C64-9F23-7519-D403-01AD3802945C}"/>
              </a:ext>
            </a:extLst>
          </p:cNvPr>
          <p:cNvSpPr>
            <a:spLocks noGrp="1"/>
          </p:cNvSpPr>
          <p:nvPr>
            <p:ph type="title"/>
          </p:nvPr>
        </p:nvSpPr>
        <p:spPr/>
        <p:txBody>
          <a:bodyPr>
            <a:normAutofit/>
          </a:bodyPr>
          <a:lstStyle/>
          <a:p>
            <a:pPr algn="ctr"/>
            <a:r>
              <a:rPr lang="en-IN" sz="3200" b="1"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4A4AA2F8-BCEB-56AE-CBE2-5D1A82418CD6}"/>
              </a:ext>
            </a:extLst>
          </p:cNvPr>
          <p:cNvSpPr>
            <a:spLocks noGrp="1"/>
          </p:cNvSpPr>
          <p:nvPr>
            <p:ph idx="1"/>
          </p:nvPr>
        </p:nvSpPr>
        <p:spPr>
          <a:xfrm>
            <a:off x="838200" y="1690688"/>
            <a:ext cx="10727131" cy="4351338"/>
          </a:xfrm>
        </p:spPr>
        <p:txBody>
          <a:bodyPr>
            <a:normAutofit/>
          </a:bodyPr>
          <a:lstStyle/>
          <a:p>
            <a:pPr algn="just"/>
            <a:r>
              <a:rPr lang="en-IN" sz="2400" dirty="0">
                <a:latin typeface="Times New Roman" panose="02020603050405020304" pitchFamily="18" charset="0"/>
                <a:cs typeface="Times New Roman" panose="02020603050405020304" pitchFamily="18" charset="0"/>
              </a:rPr>
              <a:t>Anushka Sharma , </a:t>
            </a:r>
            <a:r>
              <a:rPr lang="en-IN" sz="2400" dirty="0" err="1">
                <a:latin typeface="Times New Roman" panose="02020603050405020304" pitchFamily="18" charset="0"/>
                <a:cs typeface="Times New Roman" panose="02020603050405020304" pitchFamily="18" charset="0"/>
              </a:rPr>
              <a:t>Smithi</a:t>
            </a:r>
            <a:r>
              <a:rPr lang="en-IN" sz="2400" dirty="0">
                <a:latin typeface="Times New Roman" panose="02020603050405020304" pitchFamily="18" charset="0"/>
                <a:cs typeface="Times New Roman" panose="02020603050405020304" pitchFamily="18" charset="0"/>
              </a:rPr>
              <a:t> Singhal , </a:t>
            </a:r>
            <a:r>
              <a:rPr lang="en-IN" sz="2400" dirty="0" err="1">
                <a:latin typeface="Times New Roman" panose="02020603050405020304" pitchFamily="18" charset="0"/>
                <a:cs typeface="Times New Roman" panose="02020603050405020304" pitchFamily="18" charset="0"/>
              </a:rPr>
              <a:t>Dhara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Ajudia</a:t>
            </a:r>
            <a:r>
              <a:rPr lang="en-IN" sz="2400" dirty="0">
                <a:latin typeface="Times New Roman" panose="02020603050405020304" pitchFamily="18" charset="0"/>
                <a:cs typeface="Times New Roman" panose="02020603050405020304" pitchFamily="18" charset="0"/>
              </a:rPr>
              <a:t> “Intelligent Recruitment System” ,In this paper a basic prototype has been successfully developed  that not only parses and extracts appropriate particulars of the candidates, but also presents them their level of skills and ranks in the order of their  similarity with their job role, thus helping the  recruiters in employing the right individual from the myriad of job applications.</a:t>
            </a:r>
          </a:p>
          <a:p>
            <a:pPr algn="just"/>
            <a:r>
              <a:rPr lang="en-IN" sz="2400" dirty="0">
                <a:latin typeface="Times New Roman" panose="02020603050405020304" pitchFamily="18" charset="0"/>
                <a:cs typeface="Times New Roman" panose="02020603050405020304" pitchFamily="18" charset="0"/>
              </a:rPr>
              <a:t>S Bharadwaj, Rudra Varun, </a:t>
            </a:r>
            <a:r>
              <a:rPr lang="en-IN" sz="2400" dirty="0" err="1">
                <a:latin typeface="Times New Roman" panose="02020603050405020304" pitchFamily="18" charset="0"/>
                <a:cs typeface="Times New Roman" panose="02020603050405020304" pitchFamily="18" charset="0"/>
              </a:rPr>
              <a:t>Potukuchi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Sreeram</a:t>
            </a:r>
            <a:r>
              <a:rPr lang="en-IN" sz="2400" dirty="0">
                <a:latin typeface="Times New Roman" panose="02020603050405020304" pitchFamily="18" charset="0"/>
                <a:cs typeface="Times New Roman" panose="02020603050405020304" pitchFamily="18" charset="0"/>
              </a:rPr>
              <a:t> Aditya, </a:t>
            </a:r>
            <a:r>
              <a:rPr lang="en-IN" sz="2400" dirty="0" err="1">
                <a:latin typeface="Times New Roman" panose="02020603050405020304" pitchFamily="18" charset="0"/>
                <a:cs typeface="Times New Roman" panose="02020603050405020304" pitchFamily="18" charset="0"/>
              </a:rPr>
              <a:t>Macherla</a:t>
            </a:r>
            <a:r>
              <a:rPr lang="en-IN" sz="2400" dirty="0">
                <a:latin typeface="Times New Roman" panose="02020603050405020304" pitchFamily="18" charset="0"/>
                <a:cs typeface="Times New Roman" panose="02020603050405020304" pitchFamily="18" charset="0"/>
              </a:rPr>
              <a:t> Nikhil, </a:t>
            </a:r>
            <a:r>
              <a:rPr lang="en-IN" sz="2400" dirty="0" err="1">
                <a:latin typeface="Times New Roman" panose="02020603050405020304" pitchFamily="18" charset="0"/>
                <a:cs typeface="Times New Roman" panose="02020603050405020304" pitchFamily="18" charset="0"/>
              </a:rPr>
              <a:t>G.Charles</a:t>
            </a:r>
            <a:r>
              <a:rPr lang="en-IN" sz="2400" dirty="0">
                <a:latin typeface="Times New Roman" panose="02020603050405020304" pitchFamily="18" charset="0"/>
                <a:cs typeface="Times New Roman" panose="02020603050405020304" pitchFamily="18" charset="0"/>
              </a:rPr>
              <a:t> Babu “</a:t>
            </a:r>
            <a:r>
              <a:rPr lang="en-US" sz="2400" dirty="0">
                <a:latin typeface="Times New Roman" panose="02020603050405020304" pitchFamily="18" charset="0"/>
                <a:cs typeface="Times New Roman" panose="02020603050405020304" pitchFamily="18" charset="0"/>
              </a:rPr>
              <a:t>Resume Screening using NLP and LSTM.” The proposed project used a natural language processing toolkit to achieve high accuracy. It has a straight forward interface, So it is easy for naive users to access it.</a:t>
            </a:r>
            <a:endParaRPr lang="en-IN" sz="2400" dirty="0">
              <a:latin typeface="Times New Roman" panose="02020603050405020304" pitchFamily="18" charset="0"/>
              <a:cs typeface="Times New Roman" panose="02020603050405020304" pitchFamily="18" charset="0"/>
            </a:endParaRPr>
          </a:p>
          <a:p>
            <a:pPr marL="0" indent="0">
              <a:buNone/>
            </a:pP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78024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AB4E-B119-AF19-3854-7AFDF7AD3A64}"/>
              </a:ext>
            </a:extLst>
          </p:cNvPr>
          <p:cNvSpPr>
            <a:spLocks noGrp="1"/>
          </p:cNvSpPr>
          <p:nvPr>
            <p:ph type="title"/>
          </p:nvPr>
        </p:nvSpPr>
        <p:spPr>
          <a:xfrm>
            <a:off x="838199" y="584581"/>
            <a:ext cx="10515600" cy="1325563"/>
          </a:xfrm>
        </p:spPr>
        <p:txBody>
          <a:bodyPr>
            <a:normAutofit/>
          </a:bodyPr>
          <a:lstStyle/>
          <a:p>
            <a:pPr algn="ctr"/>
            <a:r>
              <a:rPr lang="en-IN" sz="2000" b="1" dirty="0">
                <a:latin typeface="Times New Roman" panose="02020603050405020304" pitchFamily="18" charset="0"/>
                <a:cs typeface="Times New Roman" panose="02020603050405020304" pitchFamily="18" charset="0"/>
              </a:rPr>
              <a:t>OTHER APPROACHES</a:t>
            </a: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TCS Resume parsing(</a:t>
            </a:r>
            <a:r>
              <a:rPr lang="en-IN" sz="2000" b="1" dirty="0" err="1">
                <a:latin typeface="Times New Roman" panose="02020603050405020304" pitchFamily="18" charset="0"/>
                <a:cs typeface="Times New Roman" panose="02020603050405020304" pitchFamily="18" charset="0"/>
              </a:rPr>
              <a:t>neuralent</a:t>
            </a:r>
            <a:r>
              <a:rPr lang="en-IN" sz="2000" b="1" dirty="0"/>
              <a:t>)</a:t>
            </a:r>
            <a:endParaRPr lang="en-IN" sz="3200" b="1"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5E4BD615-27B6-159C-B4B7-323ED653924B}"/>
              </a:ext>
            </a:extLst>
          </p:cNvPr>
          <p:cNvSpPr>
            <a:spLocks noGrp="1"/>
          </p:cNvSpPr>
          <p:nvPr>
            <p:ph idx="1"/>
          </p:nvPr>
        </p:nvSpPr>
        <p:spPr>
          <a:xfrm>
            <a:off x="540105" y="1690688"/>
            <a:ext cx="11111789" cy="4351338"/>
          </a:xfrm>
        </p:spPr>
        <p:txBody>
          <a:bodyPr>
            <a:normAutofit/>
          </a:bodyPr>
          <a:lstStyle/>
          <a:p>
            <a:pPr algn="just"/>
            <a:r>
              <a:rPr lang="en-US" sz="2400" dirty="0" err="1">
                <a:latin typeface="Times New Roman" panose="02020603050405020304" pitchFamily="18" charset="0"/>
                <a:cs typeface="Times New Roman" panose="02020603050405020304" pitchFamily="18" charset="0"/>
              </a:rPr>
              <a:t>Neuralent</a:t>
            </a:r>
            <a:r>
              <a:rPr lang="en-US" sz="2400" dirty="0">
                <a:latin typeface="Times New Roman" panose="02020603050405020304" pitchFamily="18" charset="0"/>
                <a:cs typeface="Times New Roman" panose="02020603050405020304" pitchFamily="18" charset="0"/>
              </a:rPr>
              <a:t> cost-effectively integrates with existing systems to automate and accelerate job fulfillment. The platform leverages machine learning (ML) to extract elements such as name, skills, role and experience and stores it in a secure database. It performs multi-label classification to predict the top three roles for a candidate based on skills, experience, and certifications. It also harnesses a time-series forecasting model to predict demand for various roles based on historical data. The solution digitizes jobs, services, and offerings and creates a unique recruitment identity for every job seeker. The platform’s distributed digital job repository encompassing varied clients and skill sets helps address job requirements across industries, while maintaining audit trials of candidate work experience.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230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942F-1F03-F938-D63A-27E74C4BE085}"/>
              </a:ext>
            </a:extLst>
          </p:cNvPr>
          <p:cNvSpPr>
            <a:spLocks noGrp="1"/>
          </p:cNvSpPr>
          <p:nvPr>
            <p:ph type="title"/>
          </p:nvPr>
        </p:nvSpPr>
        <p:spPr>
          <a:xfrm>
            <a:off x="838199" y="696391"/>
            <a:ext cx="10515600" cy="856513"/>
          </a:xfrm>
        </p:spPr>
        <p:txBody>
          <a:bodyPr>
            <a:normAutofit/>
          </a:bodyPr>
          <a:lstStyle/>
          <a:p>
            <a:pPr algn="ctr"/>
            <a:r>
              <a:rPr lang="en-IN" sz="3200" b="1" dirty="0" err="1">
                <a:latin typeface="Times New Roman" panose="02020603050405020304" pitchFamily="18" charset="0"/>
                <a:cs typeface="Times New Roman" panose="02020603050405020304" pitchFamily="18" charset="0"/>
              </a:rPr>
              <a:t>Rchilli’s</a:t>
            </a:r>
            <a:r>
              <a:rPr lang="en-IN" sz="32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0A22AB84-D9DC-7AD3-3B34-8909B374A82F}"/>
              </a:ext>
            </a:extLst>
          </p:cNvPr>
          <p:cNvSpPr>
            <a:spLocks noGrp="1"/>
          </p:cNvSpPr>
          <p:nvPr>
            <p:ph idx="1"/>
          </p:nvPr>
        </p:nvSpPr>
        <p:spPr>
          <a:xfrm>
            <a:off x="732434" y="1825625"/>
            <a:ext cx="10727131" cy="4351338"/>
          </a:xfrm>
        </p:spPr>
        <p:txBody>
          <a:bodyPr>
            <a:normAutofit/>
          </a:bodyPr>
          <a:lstStyle/>
          <a:p>
            <a:pPr algn="just"/>
            <a:r>
              <a:rPr lang="en-IN" sz="2400" b="0" i="0" dirty="0" err="1">
                <a:solidFill>
                  <a:srgbClr val="0D2547"/>
                </a:solidFill>
                <a:effectLst/>
                <a:latin typeface="Times New Roman" panose="02020603050405020304" pitchFamily="18" charset="0"/>
                <a:cs typeface="Times New Roman" panose="02020603050405020304" pitchFamily="18" charset="0"/>
              </a:rPr>
              <a:t>RChilli’s</a:t>
            </a:r>
            <a:r>
              <a:rPr lang="en-IN" sz="2400" b="0" i="0" dirty="0">
                <a:solidFill>
                  <a:srgbClr val="0D2547"/>
                </a:solidFill>
                <a:effectLst/>
                <a:latin typeface="Times New Roman" panose="02020603050405020304" pitchFamily="18" charset="0"/>
                <a:cs typeface="Times New Roman" panose="02020603050405020304" pitchFamily="18" charset="0"/>
              </a:rPr>
              <a:t> </a:t>
            </a:r>
            <a:r>
              <a:rPr lang="en-IN" sz="2400" b="0" i="0" u="none" strike="noStrike" dirty="0">
                <a:solidFill>
                  <a:srgbClr val="19CCA3"/>
                </a:solidFill>
                <a:effectLst/>
                <a:latin typeface="Times New Roman" panose="02020603050405020304" pitchFamily="18" charset="0"/>
                <a:cs typeface="Times New Roman" panose="02020603050405020304" pitchFamily="18" charset="0"/>
                <a:hlinkClick r:id="rId2"/>
              </a:rPr>
              <a:t>resume parser API</a:t>
            </a:r>
            <a:r>
              <a:rPr lang="en-IN" sz="2400" b="0" i="0" dirty="0">
                <a:solidFill>
                  <a:srgbClr val="0D2547"/>
                </a:solidFill>
                <a:effectLst/>
                <a:latin typeface="Times New Roman" panose="02020603050405020304" pitchFamily="18" charset="0"/>
                <a:cs typeface="Times New Roman" panose="02020603050405020304" pitchFamily="18" charset="0"/>
              </a:rPr>
              <a:t> is a deep learning/AI framework that identifies complete information from resumes and enriches it through its taxonomies. The resume parser extracts candidate data from resumes in 140+ data fields through REST API. It analyses resumes created in any document format, such as DOC, DOCX, PDF, RTF, TXT, ODT, HTM and HTML, DOCM, DOTM, DOT, DOTX.</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3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F9A2-B78D-194D-05D6-227EB2ACA561}"/>
              </a:ext>
            </a:extLst>
          </p:cNvPr>
          <p:cNvSpPr>
            <a:spLocks noGrp="1"/>
          </p:cNvSpPr>
          <p:nvPr>
            <p:ph type="title"/>
          </p:nvPr>
        </p:nvSpPr>
        <p:spPr>
          <a:xfrm>
            <a:off x="838200" y="724928"/>
            <a:ext cx="10515600" cy="863829"/>
          </a:xfrm>
        </p:spPr>
        <p:txBody>
          <a:bodyPr>
            <a:normAutofit/>
          </a:bodyPr>
          <a:lstStyle/>
          <a:p>
            <a:pPr algn="ctr"/>
            <a:r>
              <a:rPr lang="en-IN" sz="3200" b="1" dirty="0">
                <a:latin typeface="Times New Roman" panose="02020603050405020304" pitchFamily="18" charset="0"/>
                <a:cs typeface="Times New Roman" panose="02020603050405020304" pitchFamily="18" charset="0"/>
              </a:rPr>
              <a:t>PROBLEMS IN EXISTING SYSTEM</a:t>
            </a:r>
          </a:p>
        </p:txBody>
      </p:sp>
      <p:sp>
        <p:nvSpPr>
          <p:cNvPr id="3" name="Content Placeholder 2">
            <a:extLst>
              <a:ext uri="{FF2B5EF4-FFF2-40B4-BE49-F238E27FC236}">
                <a16:creationId xmlns:a16="http://schemas.microsoft.com/office/drawing/2014/main" id="{9D0D4F5D-7C12-8BB7-C34F-5BC130515E91}"/>
              </a:ext>
            </a:extLst>
          </p:cNvPr>
          <p:cNvSpPr>
            <a:spLocks noGrp="1"/>
          </p:cNvSpPr>
          <p:nvPr>
            <p:ph idx="1"/>
          </p:nvPr>
        </p:nvSpPr>
        <p:spPr>
          <a:xfrm>
            <a:off x="838200" y="1781734"/>
            <a:ext cx="10515600" cy="4351338"/>
          </a:xfrm>
        </p:spPr>
        <p:txBody>
          <a:bodyPr>
            <a:normAutofit/>
          </a:bodyPr>
          <a:lstStyle/>
          <a:p>
            <a:r>
              <a:rPr lang="en-IN" sz="2400" dirty="0">
                <a:latin typeface="Times New Roman" panose="02020603050405020304" pitchFamily="18" charset="0"/>
                <a:cs typeface="Times New Roman" panose="02020603050405020304" pitchFamily="18" charset="0"/>
              </a:rPr>
              <a:t>Does not work on candidate side.</a:t>
            </a:r>
          </a:p>
          <a:p>
            <a:r>
              <a:rPr lang="en-IN" sz="2400" dirty="0">
                <a:latin typeface="Times New Roman" panose="02020603050405020304" pitchFamily="18" charset="0"/>
                <a:cs typeface="Times New Roman" panose="02020603050405020304" pitchFamily="18" charset="0"/>
              </a:rPr>
              <a:t>Implementation of both the company and candidate side may not be possible.</a:t>
            </a:r>
          </a:p>
        </p:txBody>
      </p:sp>
    </p:spTree>
    <p:extLst>
      <p:ext uri="{BB962C8B-B14F-4D97-AF65-F5344CB8AC3E}">
        <p14:creationId xmlns:p14="http://schemas.microsoft.com/office/powerpoint/2010/main" val="1373541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499</TotalTime>
  <Words>2219</Words>
  <Application>Microsoft Office PowerPoint</Application>
  <PresentationFormat>Widescreen</PresentationFormat>
  <Paragraphs>141</Paragraphs>
  <Slides>45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-apple-system</vt:lpstr>
      <vt:lpstr>Arial</vt:lpstr>
      <vt:lpstr>Arial</vt:lpstr>
      <vt:lpstr>Calibri</vt:lpstr>
      <vt:lpstr>Calibri Light</vt:lpstr>
      <vt:lpstr>Courier New</vt:lpstr>
      <vt:lpstr>Segoe UI</vt:lpstr>
      <vt:lpstr>Times New Roman</vt:lpstr>
      <vt:lpstr>Wingdings</vt:lpstr>
      <vt:lpstr>Office Theme</vt:lpstr>
      <vt:lpstr>Contents</vt:lpstr>
      <vt:lpstr>Contents</vt:lpstr>
      <vt:lpstr>ABSTRACT</vt:lpstr>
      <vt:lpstr>INTRODUCTION</vt:lpstr>
      <vt:lpstr>PowerPoint Presentation</vt:lpstr>
      <vt:lpstr>LITERATURE SURVEY</vt:lpstr>
      <vt:lpstr>OTHER APPROACHES TCS Resume parsing(neuralent)</vt:lpstr>
      <vt:lpstr>Rchilli’s </vt:lpstr>
      <vt:lpstr>PROBLEMS IN EXISTING SYSTEM</vt:lpstr>
      <vt:lpstr>PROPOSED SYSTEM</vt:lpstr>
      <vt:lpstr>OBJECTIVES</vt:lpstr>
      <vt:lpstr>PROJECT DOMAIN</vt:lpstr>
      <vt:lpstr>FUNCTIONAL REQUIREMENTS</vt:lpstr>
      <vt:lpstr>NON FUNACTIONAL REQUIREMENTS</vt:lpstr>
      <vt:lpstr>SOFTWARE REQUIREMENTS</vt:lpstr>
      <vt:lpstr>HARDWARE REQUIREMENTS</vt:lpstr>
      <vt:lpstr>System Architecture</vt:lpstr>
      <vt:lpstr>Methodology and Design</vt:lpstr>
      <vt:lpstr>PowerPoint Presentation</vt:lpstr>
      <vt:lpstr>UML Diagrams</vt:lpstr>
      <vt:lpstr>Class diagram</vt:lpstr>
      <vt:lpstr>Statechart Diagram</vt:lpstr>
      <vt:lpstr>Component diagram</vt:lpstr>
      <vt:lpstr>Deployment diagram</vt:lpstr>
      <vt:lpstr>Expected deliverables</vt:lpstr>
      <vt:lpstr>Implementation Steps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Analysis:-</vt:lpstr>
      <vt:lpstr>Comparing various resumes</vt:lpstr>
      <vt:lpstr>Attainment of objective</vt:lpstr>
      <vt:lpstr>Future scope of project:-</vt:lpstr>
      <vt:lpstr>Project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khyathisri chimmana</dc:creator>
  <cp:lastModifiedBy>khyathisri chimmana</cp:lastModifiedBy>
  <cp:revision>26</cp:revision>
  <dcterms:created xsi:type="dcterms:W3CDTF">2022-09-20T06:04:34Z</dcterms:created>
  <dcterms:modified xsi:type="dcterms:W3CDTF">2023-08-21T15:33:29Z</dcterms:modified>
</cp:coreProperties>
</file>